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–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A111915-BE36-4E01-A7E5-04B1672EAD32}" styleName="Light Style 2 –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47"/>
    <p:restoredTop sz="94662"/>
  </p:normalViewPr>
  <p:slideViewPr>
    <p:cSldViewPr snapToGrid="0" snapToObjects="1">
      <p:cViewPr>
        <p:scale>
          <a:sx n="92" d="100"/>
          <a:sy n="92" d="100"/>
        </p:scale>
        <p:origin x="53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7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7C1A45-E552-3B4B-9A62-B20F79541EA4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36DB1-44E4-E347-89AB-48D036AEE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41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936DB1-44E4-E347-89AB-48D036AEEB5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715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811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338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258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49949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059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7594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209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2760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015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487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93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410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94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35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7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252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041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746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8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7.tiff"/><Relationship Id="rId7" Type="http://schemas.openxmlformats.org/officeDocument/2006/relationships/image" Target="../media/image11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11" Type="http://schemas.openxmlformats.org/officeDocument/2006/relationships/image" Target="../media/image15.tiff"/><Relationship Id="rId5" Type="http://schemas.openxmlformats.org/officeDocument/2006/relationships/image" Target="../media/image9.tiff"/><Relationship Id="rId10" Type="http://schemas.openxmlformats.org/officeDocument/2006/relationships/image" Target="../media/image14.tiff"/><Relationship Id="rId4" Type="http://schemas.openxmlformats.org/officeDocument/2006/relationships/image" Target="../media/image8.tiff"/><Relationship Id="rId9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7.tiff"/><Relationship Id="rId7" Type="http://schemas.openxmlformats.org/officeDocument/2006/relationships/image" Target="../media/image1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11" Type="http://schemas.openxmlformats.org/officeDocument/2006/relationships/image" Target="../media/image11.tiff"/><Relationship Id="rId5" Type="http://schemas.openxmlformats.org/officeDocument/2006/relationships/image" Target="../media/image9.tiff"/><Relationship Id="rId10" Type="http://schemas.openxmlformats.org/officeDocument/2006/relationships/image" Target="../media/image12.tiff"/><Relationship Id="rId4" Type="http://schemas.openxmlformats.org/officeDocument/2006/relationships/image" Target="../media/image8.tiff"/><Relationship Id="rId9" Type="http://schemas.openxmlformats.org/officeDocument/2006/relationships/image" Target="../media/image13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7.tiff"/><Relationship Id="rId3" Type="http://schemas.openxmlformats.org/officeDocument/2006/relationships/image" Target="../media/image10.tiff"/><Relationship Id="rId7" Type="http://schemas.openxmlformats.org/officeDocument/2006/relationships/image" Target="../media/image16.emf"/><Relationship Id="rId12" Type="http://schemas.openxmlformats.org/officeDocument/2006/relationships/image" Target="../media/image1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11" Type="http://schemas.openxmlformats.org/officeDocument/2006/relationships/image" Target="../media/image9.tiff"/><Relationship Id="rId5" Type="http://schemas.openxmlformats.org/officeDocument/2006/relationships/image" Target="../media/image12.tiff"/><Relationship Id="rId10" Type="http://schemas.openxmlformats.org/officeDocument/2006/relationships/image" Target="../media/image8.tiff"/><Relationship Id="rId4" Type="http://schemas.openxmlformats.org/officeDocument/2006/relationships/image" Target="../media/image13.tif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7CFAC9FD-BAD6-47B4-9C11-BE23CEAC7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45B67B9C-9B45-4084-9BB5-187071EE9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65428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DBB6D-EB94-5642-8480-C425B06F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2083" y="-51854"/>
            <a:ext cx="4652935" cy="906334"/>
          </a:xfrm>
        </p:spPr>
        <p:txBody>
          <a:bodyPr>
            <a:normAutofit/>
          </a:bodyPr>
          <a:lstStyle/>
          <a:p>
            <a:pPr algn="r"/>
            <a:r>
              <a:rPr lang="en-US" sz="4400" dirty="0">
                <a:solidFill>
                  <a:srgbClr val="FFFFFF"/>
                </a:solidFill>
              </a:rPr>
              <a:t>Zero shot learning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AC319CD-19BF-604B-8BB4-62D46C8285BB}"/>
              </a:ext>
            </a:extLst>
          </p:cNvPr>
          <p:cNvGrpSpPr/>
          <p:nvPr/>
        </p:nvGrpSpPr>
        <p:grpSpPr>
          <a:xfrm>
            <a:off x="9876583" y="4650453"/>
            <a:ext cx="2030477" cy="1800000"/>
            <a:chOff x="8568786" y="4895366"/>
            <a:chExt cx="2224905" cy="1800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B7ED574-D4F9-5449-B66F-D1933D4688F1}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68786" y="4895366"/>
              <a:ext cx="2160000" cy="18000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DBF0FAD-A1C6-5C46-A103-B67B2BD01FAA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55560" y="5296594"/>
              <a:ext cx="1338131" cy="1364373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17285E6-519B-5843-985D-6CBEBB5F6300}"/>
              </a:ext>
            </a:extLst>
          </p:cNvPr>
          <p:cNvGrpSpPr/>
          <p:nvPr/>
        </p:nvGrpSpPr>
        <p:grpSpPr>
          <a:xfrm>
            <a:off x="7608471" y="4684732"/>
            <a:ext cx="2030477" cy="1800000"/>
            <a:chOff x="7561166" y="3095366"/>
            <a:chExt cx="2160000" cy="1800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398B7CE-40E3-E74C-86C1-E8AB342E4FA8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61166" y="3095366"/>
              <a:ext cx="2160000" cy="18000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0759BF5-EC13-444A-BEF6-051157A10A38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26189" y="3530993"/>
              <a:ext cx="1294977" cy="1259033"/>
            </a:xfrm>
            <a:prstGeom prst="rect">
              <a:avLst/>
            </a:prstGeom>
          </p:spPr>
        </p:pic>
      </p:grpSp>
      <p:sp>
        <p:nvSpPr>
          <p:cNvPr id="32" name="Right Arrow 31">
            <a:extLst>
              <a:ext uri="{FF2B5EF4-FFF2-40B4-BE49-F238E27FC236}">
                <a16:creationId xmlns:a16="http://schemas.microsoft.com/office/drawing/2014/main" id="{8EA523BC-8683-7340-8696-A41D365B0727}"/>
              </a:ext>
            </a:extLst>
          </p:cNvPr>
          <p:cNvSpPr/>
          <p:nvPr/>
        </p:nvSpPr>
        <p:spPr>
          <a:xfrm>
            <a:off x="6015389" y="2582628"/>
            <a:ext cx="323024" cy="233169"/>
          </a:xfrm>
          <a:prstGeom prst="rightArrow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2F2F4E-6669-4D47-9D35-23C76F3126DA}"/>
              </a:ext>
            </a:extLst>
          </p:cNvPr>
          <p:cNvSpPr txBox="1"/>
          <p:nvPr/>
        </p:nvSpPr>
        <p:spPr>
          <a:xfrm>
            <a:off x="6491179" y="3407880"/>
            <a:ext cx="1771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Image embeddings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24925C-6339-E447-A2C0-B8425E48B2BA}"/>
              </a:ext>
            </a:extLst>
          </p:cNvPr>
          <p:cNvSpPr txBox="1"/>
          <p:nvPr/>
        </p:nvSpPr>
        <p:spPr>
          <a:xfrm>
            <a:off x="6457928" y="1695651"/>
            <a:ext cx="1771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Word embeddings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B6CFA46-116C-6F4A-89F0-C8F4AF85EAC1}"/>
              </a:ext>
            </a:extLst>
          </p:cNvPr>
          <p:cNvGrpSpPr/>
          <p:nvPr/>
        </p:nvGrpSpPr>
        <p:grpSpPr>
          <a:xfrm>
            <a:off x="6340732" y="298961"/>
            <a:ext cx="1892156" cy="1367596"/>
            <a:chOff x="7191632" y="286261"/>
            <a:chExt cx="1892156" cy="136759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4C2FE8AF-5B70-F74F-B5B7-FD65DEEA59F4}"/>
                </a:ext>
              </a:extLst>
            </p:cNvPr>
            <p:cNvSpPr/>
            <p:nvPr/>
          </p:nvSpPr>
          <p:spPr>
            <a:xfrm>
              <a:off x="7191632" y="286261"/>
              <a:ext cx="1892156" cy="136759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2D44EAF8-881E-0E45-BF35-7893A26E1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83077" y="327833"/>
              <a:ext cx="1704460" cy="1269167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E6B5E2F-0CD4-5A4C-A9CA-24F52B11C81F}"/>
              </a:ext>
            </a:extLst>
          </p:cNvPr>
          <p:cNvGrpSpPr/>
          <p:nvPr/>
        </p:nvGrpSpPr>
        <p:grpSpPr>
          <a:xfrm>
            <a:off x="6425502" y="1988842"/>
            <a:ext cx="1711135" cy="1415538"/>
            <a:chOff x="7574504" y="2951837"/>
            <a:chExt cx="1711135" cy="1415538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BA1506A-65C1-9C4F-A699-923292D9D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82613" y="3068106"/>
              <a:ext cx="1475317" cy="1180232"/>
            </a:xfrm>
            <a:prstGeom prst="rect">
              <a:avLst/>
            </a:prstGeom>
          </p:spPr>
        </p:pic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2F613CD9-1B4E-6B4D-A675-CC3E8C7B5E78}"/>
                </a:ext>
              </a:extLst>
            </p:cNvPr>
            <p:cNvSpPr/>
            <p:nvPr/>
          </p:nvSpPr>
          <p:spPr>
            <a:xfrm>
              <a:off x="7574504" y="2951837"/>
              <a:ext cx="1711135" cy="141553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69D15AC-B3E0-114B-9D00-9BFE21B53972}"/>
              </a:ext>
            </a:extLst>
          </p:cNvPr>
          <p:cNvGrpSpPr/>
          <p:nvPr/>
        </p:nvGrpSpPr>
        <p:grpSpPr>
          <a:xfrm>
            <a:off x="4860086" y="741445"/>
            <a:ext cx="1069501" cy="456672"/>
            <a:chOff x="4454800" y="729578"/>
            <a:chExt cx="1069501" cy="456672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DBFF44C1-65A7-9E4F-85F5-E7CC6A90E776}"/>
                </a:ext>
              </a:extLst>
            </p:cNvPr>
            <p:cNvSpPr/>
            <p:nvPr/>
          </p:nvSpPr>
          <p:spPr>
            <a:xfrm>
              <a:off x="4454800" y="729578"/>
              <a:ext cx="1069501" cy="45667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41F4BBE-10BE-ED46-9BFA-951C3D9658D6}"/>
                </a:ext>
              </a:extLst>
            </p:cNvPr>
            <p:cNvSpPr txBox="1"/>
            <p:nvPr/>
          </p:nvSpPr>
          <p:spPr>
            <a:xfrm>
              <a:off x="4506154" y="817003"/>
              <a:ext cx="10048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Word2Vec</a:t>
              </a:r>
            </a:p>
          </p:txBody>
        </p:sp>
      </p:grp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AFC35F2-D479-1D44-9D85-69CEC6F18DA9}"/>
              </a:ext>
            </a:extLst>
          </p:cNvPr>
          <p:cNvSpPr/>
          <p:nvPr/>
        </p:nvSpPr>
        <p:spPr>
          <a:xfrm>
            <a:off x="5019110" y="2459802"/>
            <a:ext cx="943821" cy="45667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C3C9FD7-45A9-D04F-AB18-F3D2EA9B1FAF}"/>
              </a:ext>
            </a:extLst>
          </p:cNvPr>
          <p:cNvSpPr txBox="1"/>
          <p:nvPr/>
        </p:nvSpPr>
        <p:spPr>
          <a:xfrm>
            <a:off x="4968254" y="2540952"/>
            <a:ext cx="1094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VGG16 net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A424917-2077-4240-AEB6-696BDED66D50}"/>
              </a:ext>
            </a:extLst>
          </p:cNvPr>
          <p:cNvSpPr txBox="1"/>
          <p:nvPr/>
        </p:nvSpPr>
        <p:spPr>
          <a:xfrm>
            <a:off x="5302471" y="285607"/>
            <a:ext cx="9964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Language </a:t>
            </a:r>
          </a:p>
          <a:p>
            <a:r>
              <a:rPr lang="en-US" sz="1400" b="1" dirty="0"/>
              <a:t>modeling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9DB4FF2-A47C-584D-A307-34BE84FBFC75}"/>
              </a:ext>
            </a:extLst>
          </p:cNvPr>
          <p:cNvSpPr txBox="1"/>
          <p:nvPr/>
        </p:nvSpPr>
        <p:spPr>
          <a:xfrm>
            <a:off x="5330133" y="1930297"/>
            <a:ext cx="984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Feature extraction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8CA8B31-7349-4D43-BF0D-2C009C54CE5E}"/>
              </a:ext>
            </a:extLst>
          </p:cNvPr>
          <p:cNvSpPr txBox="1"/>
          <p:nvPr/>
        </p:nvSpPr>
        <p:spPr>
          <a:xfrm>
            <a:off x="8645550" y="1635507"/>
            <a:ext cx="1433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Fully connected</a:t>
            </a:r>
          </a:p>
        </p:txBody>
      </p:sp>
      <p:graphicFrame>
        <p:nvGraphicFramePr>
          <p:cNvPr id="57" name="Table 56">
            <a:extLst>
              <a:ext uri="{FF2B5EF4-FFF2-40B4-BE49-F238E27FC236}">
                <a16:creationId xmlns:a16="http://schemas.microsoft.com/office/drawing/2014/main" id="{21786D08-5B53-C348-9F61-CADB5E4F96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875699"/>
              </p:ext>
            </p:extLst>
          </p:nvPr>
        </p:nvGraphicFramePr>
        <p:xfrm>
          <a:off x="1087413" y="873499"/>
          <a:ext cx="2209166" cy="5789284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079818">
                  <a:extLst>
                    <a:ext uri="{9D8B030D-6E8A-4147-A177-3AD203B41FA5}">
                      <a16:colId xmlns:a16="http://schemas.microsoft.com/office/drawing/2014/main" val="2555356579"/>
                    </a:ext>
                  </a:extLst>
                </a:gridCol>
                <a:gridCol w="590868">
                  <a:extLst>
                    <a:ext uri="{9D8B030D-6E8A-4147-A177-3AD203B41FA5}">
                      <a16:colId xmlns:a16="http://schemas.microsoft.com/office/drawing/2014/main" val="2988733252"/>
                    </a:ext>
                  </a:extLst>
                </a:gridCol>
                <a:gridCol w="538480">
                  <a:extLst>
                    <a:ext uri="{9D8B030D-6E8A-4147-A177-3AD203B41FA5}">
                      <a16:colId xmlns:a16="http://schemas.microsoft.com/office/drawing/2014/main" val="2377653613"/>
                    </a:ext>
                  </a:extLst>
                </a:gridCol>
              </a:tblGrid>
              <a:tr h="175435">
                <a:tc rowSpan="2">
                  <a:txBody>
                    <a:bodyPr/>
                    <a:lstStyle/>
                    <a:p>
                      <a:pPr algn="ctr"/>
                      <a:r>
                        <a:rPr lang="en-US" sz="1100" b="0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</a:t>
                      </a:r>
                    </a:p>
                    <a:p>
                      <a:pPr algn="ctr"/>
                      <a:r>
                        <a:rPr lang="en-US" sz="1100" b="0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100" b="1" i="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Embedding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140595"/>
                  </a:ext>
                </a:extLst>
              </a:tr>
              <a:tr h="17543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i="0" baseline="0" dirty="0">
                          <a:ln>
                            <a:solidFill>
                              <a:schemeClr val="bg1"/>
                            </a:solidFill>
                          </a:ln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Image</a:t>
                      </a:r>
                      <a:endParaRPr lang="en-US" sz="1100" b="0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baseline="0" dirty="0">
                          <a:ln>
                            <a:solidFill>
                              <a:schemeClr val="bg1"/>
                            </a:solidFill>
                          </a:ln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Word</a:t>
                      </a:r>
                      <a:endParaRPr lang="en-US" sz="1100" b="0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534935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237617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FOOD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3985816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977492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4561467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NECK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724714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ARM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3477208"/>
                  </a:ext>
                </a:extLst>
              </a:tr>
              <a:tr h="333410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614626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426898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CHICKEN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007330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CHILD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090703"/>
                  </a:ext>
                </a:extLst>
              </a:tr>
              <a:tr h="274274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538113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EAR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771512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HOUSE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818932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LEG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2386011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SANDWICH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567931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TELEVISION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163362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TRUCK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578527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VEHICLE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8338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WATCH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994656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WOMAN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704753"/>
                  </a:ext>
                </a:extLst>
              </a:tr>
            </a:tbl>
          </a:graphicData>
        </a:graphic>
      </p:graphicFrame>
      <p:sp>
        <p:nvSpPr>
          <p:cNvPr id="61" name="Left Bracket 60">
            <a:extLst>
              <a:ext uri="{FF2B5EF4-FFF2-40B4-BE49-F238E27FC236}">
                <a16:creationId xmlns:a16="http://schemas.microsoft.com/office/drawing/2014/main" id="{BD1C15B8-4BB5-4F40-8CDE-3A67DBB2A9DA}"/>
              </a:ext>
            </a:extLst>
          </p:cNvPr>
          <p:cNvSpPr/>
          <p:nvPr/>
        </p:nvSpPr>
        <p:spPr>
          <a:xfrm>
            <a:off x="825481" y="1431136"/>
            <a:ext cx="137698" cy="1126197"/>
          </a:xfrm>
          <a:prstGeom prst="leftBracket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Left Bracket 61">
            <a:extLst>
              <a:ext uri="{FF2B5EF4-FFF2-40B4-BE49-F238E27FC236}">
                <a16:creationId xmlns:a16="http://schemas.microsoft.com/office/drawing/2014/main" id="{1BE781DC-31AB-264C-B2C2-9B899D376175}"/>
              </a:ext>
            </a:extLst>
          </p:cNvPr>
          <p:cNvSpPr/>
          <p:nvPr/>
        </p:nvSpPr>
        <p:spPr>
          <a:xfrm>
            <a:off x="822779" y="2773092"/>
            <a:ext cx="173628" cy="3673378"/>
          </a:xfrm>
          <a:prstGeom prst="leftBracket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30CC28B-E7FF-5446-8943-D9BD8532E537}"/>
              </a:ext>
            </a:extLst>
          </p:cNvPr>
          <p:cNvSpPr txBox="1"/>
          <p:nvPr/>
        </p:nvSpPr>
        <p:spPr>
          <a:xfrm>
            <a:off x="-5195" y="1839999"/>
            <a:ext cx="798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ZSL classes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0C90C73-AFEF-C84E-AC85-3CA90BF87E01}"/>
              </a:ext>
            </a:extLst>
          </p:cNvPr>
          <p:cNvSpPr txBox="1"/>
          <p:nvPr/>
        </p:nvSpPr>
        <p:spPr>
          <a:xfrm>
            <a:off x="62608" y="4518599"/>
            <a:ext cx="798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Trained classes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0B418DB7-F045-7C42-8877-AC505D6936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87809" y="2728076"/>
            <a:ext cx="2258745" cy="906335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BA65AB27-AB22-3B48-974B-C574672F04B9}"/>
              </a:ext>
            </a:extLst>
          </p:cNvPr>
          <p:cNvSpPr txBox="1"/>
          <p:nvPr/>
        </p:nvSpPr>
        <p:spPr>
          <a:xfrm>
            <a:off x="4004441" y="14977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E5BB907A-EF8E-3845-8DE2-D8F2F958327E}"/>
              </a:ext>
            </a:extLst>
          </p:cNvPr>
          <p:cNvSpPr/>
          <p:nvPr/>
        </p:nvSpPr>
        <p:spPr>
          <a:xfrm>
            <a:off x="5994455" y="854480"/>
            <a:ext cx="304443" cy="230603"/>
          </a:xfrm>
          <a:prstGeom prst="rightArrow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808EA11-073E-DF4E-98CE-3496A1AC9E6B}"/>
              </a:ext>
            </a:extLst>
          </p:cNvPr>
          <p:cNvGrpSpPr/>
          <p:nvPr/>
        </p:nvGrpSpPr>
        <p:grpSpPr>
          <a:xfrm>
            <a:off x="8755369" y="302433"/>
            <a:ext cx="777982" cy="1300082"/>
            <a:chOff x="8755391" y="353005"/>
            <a:chExt cx="777982" cy="1300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C48CD55-DBFF-6045-895F-511FE0F7EE67}"/>
                </a:ext>
              </a:extLst>
            </p:cNvPr>
            <p:cNvSpPr/>
            <p:nvPr/>
          </p:nvSpPr>
          <p:spPr>
            <a:xfrm>
              <a:off x="8755391" y="353005"/>
              <a:ext cx="141798" cy="130008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5DF4D5E-822F-3744-9AE0-0C890BD68E12}"/>
                </a:ext>
              </a:extLst>
            </p:cNvPr>
            <p:cNvSpPr/>
            <p:nvPr/>
          </p:nvSpPr>
          <p:spPr>
            <a:xfrm>
              <a:off x="9051629" y="525893"/>
              <a:ext cx="141798" cy="97514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B4BF225-DCFA-384F-861E-6B363EAE007A}"/>
                </a:ext>
              </a:extLst>
            </p:cNvPr>
            <p:cNvSpPr/>
            <p:nvPr/>
          </p:nvSpPr>
          <p:spPr>
            <a:xfrm>
              <a:off x="9387831" y="765070"/>
              <a:ext cx="145542" cy="52233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28A7F0C4-D5BD-C749-86DD-58010122EEB7}"/>
              </a:ext>
            </a:extLst>
          </p:cNvPr>
          <p:cNvSpPr/>
          <p:nvPr/>
        </p:nvSpPr>
        <p:spPr>
          <a:xfrm>
            <a:off x="9701101" y="832069"/>
            <a:ext cx="135148" cy="3077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E4A50CA6-624F-6442-9A4E-9E248494B3CD}"/>
              </a:ext>
            </a:extLst>
          </p:cNvPr>
          <p:cNvSpPr/>
          <p:nvPr/>
        </p:nvSpPr>
        <p:spPr>
          <a:xfrm>
            <a:off x="9973071" y="876984"/>
            <a:ext cx="304443" cy="230603"/>
          </a:xfrm>
          <a:prstGeom prst="rightArrow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6370E9-236A-B94C-999D-273D04F3B729}"/>
              </a:ext>
            </a:extLst>
          </p:cNvPr>
          <p:cNvGrpSpPr/>
          <p:nvPr/>
        </p:nvGrpSpPr>
        <p:grpSpPr>
          <a:xfrm>
            <a:off x="11279860" y="607973"/>
            <a:ext cx="912140" cy="760818"/>
            <a:chOff x="10550409" y="619949"/>
            <a:chExt cx="912140" cy="760818"/>
          </a:xfrm>
        </p:grpSpPr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08820986-C864-074E-A932-76E26CAA155C}"/>
                </a:ext>
              </a:extLst>
            </p:cNvPr>
            <p:cNvSpPr/>
            <p:nvPr/>
          </p:nvSpPr>
          <p:spPr>
            <a:xfrm>
              <a:off x="10638124" y="619949"/>
              <a:ext cx="722532" cy="73866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259485-47EF-CD4A-B338-104316A3FCFF}"/>
                </a:ext>
              </a:extLst>
            </p:cNvPr>
            <p:cNvSpPr txBox="1"/>
            <p:nvPr/>
          </p:nvSpPr>
          <p:spPr>
            <a:xfrm>
              <a:off x="10550409" y="642103"/>
              <a:ext cx="91214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/>
                <a:t>Output for 20 classes</a:t>
              </a: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8C5D0684-7ECF-5A47-9BB7-E8A9200709F8}"/>
              </a:ext>
            </a:extLst>
          </p:cNvPr>
          <p:cNvSpPr txBox="1"/>
          <p:nvPr/>
        </p:nvSpPr>
        <p:spPr>
          <a:xfrm>
            <a:off x="9309584" y="2425087"/>
            <a:ext cx="14024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Valid data set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D3FD59A-FB2D-A34B-8810-BB08372DC3B1}"/>
              </a:ext>
            </a:extLst>
          </p:cNvPr>
          <p:cNvSpPr txBox="1"/>
          <p:nvPr/>
        </p:nvSpPr>
        <p:spPr>
          <a:xfrm>
            <a:off x="4716894" y="4356874"/>
            <a:ext cx="12488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Test Images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480AA-A40C-D948-AD62-09727065320C}"/>
              </a:ext>
            </a:extLst>
          </p:cNvPr>
          <p:cNvSpPr/>
          <p:nvPr/>
        </p:nvSpPr>
        <p:spPr>
          <a:xfrm>
            <a:off x="4745292" y="4383987"/>
            <a:ext cx="7179033" cy="2100745"/>
          </a:xfrm>
          <a:prstGeom prst="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36EACB4-01BC-5E48-8FA8-2371D8B0CCB9}"/>
              </a:ext>
            </a:extLst>
          </p:cNvPr>
          <p:cNvSpPr/>
          <p:nvPr/>
        </p:nvSpPr>
        <p:spPr>
          <a:xfrm>
            <a:off x="4732511" y="230604"/>
            <a:ext cx="3770550" cy="3485053"/>
          </a:xfrm>
          <a:prstGeom prst="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ight Arrow 47">
            <a:extLst>
              <a:ext uri="{FF2B5EF4-FFF2-40B4-BE49-F238E27FC236}">
                <a16:creationId xmlns:a16="http://schemas.microsoft.com/office/drawing/2014/main" id="{106FA417-DF97-E541-BEF0-45C09B509C07}"/>
              </a:ext>
            </a:extLst>
          </p:cNvPr>
          <p:cNvSpPr/>
          <p:nvPr/>
        </p:nvSpPr>
        <p:spPr>
          <a:xfrm>
            <a:off x="8315619" y="854480"/>
            <a:ext cx="389386" cy="215805"/>
          </a:xfrm>
          <a:prstGeom prst="rightArrow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Bent Up Arrow 50">
            <a:extLst>
              <a:ext uri="{FF2B5EF4-FFF2-40B4-BE49-F238E27FC236}">
                <a16:creationId xmlns:a16="http://schemas.microsoft.com/office/drawing/2014/main" id="{1D07F060-C1F3-7348-AD83-16A54C21EC52}"/>
              </a:ext>
            </a:extLst>
          </p:cNvPr>
          <p:cNvSpPr/>
          <p:nvPr/>
        </p:nvSpPr>
        <p:spPr>
          <a:xfrm>
            <a:off x="8244746" y="2094355"/>
            <a:ext cx="826053" cy="678737"/>
          </a:xfrm>
          <a:prstGeom prst="bentUpArrow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FD95BC5-5662-0344-9FAC-95CEEBEF6CB1}"/>
              </a:ext>
            </a:extLst>
          </p:cNvPr>
          <p:cNvSpPr txBox="1"/>
          <p:nvPr/>
        </p:nvSpPr>
        <p:spPr>
          <a:xfrm>
            <a:off x="5736433" y="-49809"/>
            <a:ext cx="1453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Pre-trained Part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C302AB-092E-7C45-8DA8-C2779DA2E4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10171285" y="590096"/>
            <a:ext cx="1190619" cy="85861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F868D36C-DF59-4945-8E87-7FE38FC26A88}"/>
              </a:ext>
            </a:extLst>
          </p:cNvPr>
          <p:cNvSpPr txBox="1"/>
          <p:nvPr/>
        </p:nvSpPr>
        <p:spPr>
          <a:xfrm>
            <a:off x="10313799" y="1664524"/>
            <a:ext cx="8370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KD-tree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F212195-393B-884C-B46B-8BA3D3A3F5FA}"/>
              </a:ext>
            </a:extLst>
          </p:cNvPr>
          <p:cNvGrpSpPr/>
          <p:nvPr/>
        </p:nvGrpSpPr>
        <p:grpSpPr>
          <a:xfrm>
            <a:off x="4854802" y="4650453"/>
            <a:ext cx="2627672" cy="1800000"/>
            <a:chOff x="4854802" y="4096269"/>
            <a:chExt cx="2627672" cy="18000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C46290-992F-7A40-9E09-FEA4529EE562}"/>
                </a:ext>
              </a:extLst>
            </p:cNvPr>
            <p:cNvPicPr>
              <a:picLocks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854802" y="4096269"/>
              <a:ext cx="2016000" cy="180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AAEF3E1-692B-634A-B01F-AFE86690B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778545" y="4688047"/>
              <a:ext cx="1703929" cy="1152163"/>
            </a:xfrm>
            <a:prstGeom prst="rect">
              <a:avLst/>
            </a:prstGeom>
          </p:spPr>
        </p:pic>
      </p:grp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D193FFEE-32A3-6349-AD56-591199752599}"/>
              </a:ext>
            </a:extLst>
          </p:cNvPr>
          <p:cNvSpPr/>
          <p:nvPr/>
        </p:nvSpPr>
        <p:spPr>
          <a:xfrm>
            <a:off x="9249973" y="2364139"/>
            <a:ext cx="2597853" cy="136759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611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7CFAC9FD-BAD6-47B4-9C11-BE23CEAC7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 panose="02040603050505030304"/>
              <a:ea typeface="+mn-ea"/>
              <a:cs typeface="+mn-cs"/>
            </a:endParaRPr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45B67B9C-9B45-4084-9BB5-187071EE9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65428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 panose="020406030505050303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DBB6D-EB94-5642-8480-C425B06F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02" y="-463041"/>
            <a:ext cx="4652935" cy="906334"/>
          </a:xfrm>
        </p:spPr>
        <p:txBody>
          <a:bodyPr>
            <a:normAutofit/>
          </a:bodyPr>
          <a:lstStyle/>
          <a:p>
            <a:pPr algn="r"/>
            <a:r>
              <a:rPr lang="en-US" sz="4400" dirty="0">
                <a:solidFill>
                  <a:srgbClr val="FFFFFF"/>
                </a:solidFill>
              </a:rPr>
              <a:t>Zero shot learning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AC319CD-19BF-604B-8BB4-62D46C8285BB}"/>
              </a:ext>
            </a:extLst>
          </p:cNvPr>
          <p:cNvGrpSpPr/>
          <p:nvPr/>
        </p:nvGrpSpPr>
        <p:grpSpPr>
          <a:xfrm>
            <a:off x="9876583" y="4650453"/>
            <a:ext cx="2030477" cy="1800000"/>
            <a:chOff x="8568786" y="4895366"/>
            <a:chExt cx="2224905" cy="1800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B7ED574-D4F9-5449-B66F-D1933D4688F1}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68786" y="4895366"/>
              <a:ext cx="2160000" cy="18000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DBF0FAD-A1C6-5C46-A103-B67B2BD01FAA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55560" y="5296594"/>
              <a:ext cx="1338131" cy="1364373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17285E6-519B-5843-985D-6CBEBB5F6300}"/>
              </a:ext>
            </a:extLst>
          </p:cNvPr>
          <p:cNvGrpSpPr/>
          <p:nvPr/>
        </p:nvGrpSpPr>
        <p:grpSpPr>
          <a:xfrm>
            <a:off x="7608471" y="4684732"/>
            <a:ext cx="2030477" cy="1800000"/>
            <a:chOff x="7561166" y="3095366"/>
            <a:chExt cx="2160000" cy="1800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398B7CE-40E3-E74C-86C1-E8AB342E4FA8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61166" y="3095366"/>
              <a:ext cx="2160000" cy="18000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0759BF5-EC13-444A-BEF6-051157A10A38}"/>
                </a:ext>
              </a:extLst>
            </p:cNvPr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26189" y="3530993"/>
              <a:ext cx="1294977" cy="1259033"/>
            </a:xfrm>
            <a:prstGeom prst="rect">
              <a:avLst/>
            </a:prstGeom>
          </p:spPr>
        </p:pic>
      </p:grpSp>
      <p:graphicFrame>
        <p:nvGraphicFramePr>
          <p:cNvPr id="57" name="Table 56">
            <a:extLst>
              <a:ext uri="{FF2B5EF4-FFF2-40B4-BE49-F238E27FC236}">
                <a16:creationId xmlns:a16="http://schemas.microsoft.com/office/drawing/2014/main" id="{21786D08-5B53-C348-9F61-CADB5E4F962B}"/>
              </a:ext>
            </a:extLst>
          </p:cNvPr>
          <p:cNvGraphicFramePr>
            <a:graphicFrameLocks noGrp="1"/>
          </p:cNvGraphicFramePr>
          <p:nvPr/>
        </p:nvGraphicFramePr>
        <p:xfrm>
          <a:off x="1087413" y="873499"/>
          <a:ext cx="2209166" cy="5789284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079818">
                  <a:extLst>
                    <a:ext uri="{9D8B030D-6E8A-4147-A177-3AD203B41FA5}">
                      <a16:colId xmlns:a16="http://schemas.microsoft.com/office/drawing/2014/main" val="2555356579"/>
                    </a:ext>
                  </a:extLst>
                </a:gridCol>
                <a:gridCol w="590868">
                  <a:extLst>
                    <a:ext uri="{9D8B030D-6E8A-4147-A177-3AD203B41FA5}">
                      <a16:colId xmlns:a16="http://schemas.microsoft.com/office/drawing/2014/main" val="2988733252"/>
                    </a:ext>
                  </a:extLst>
                </a:gridCol>
                <a:gridCol w="538480">
                  <a:extLst>
                    <a:ext uri="{9D8B030D-6E8A-4147-A177-3AD203B41FA5}">
                      <a16:colId xmlns:a16="http://schemas.microsoft.com/office/drawing/2014/main" val="2377653613"/>
                    </a:ext>
                  </a:extLst>
                </a:gridCol>
              </a:tblGrid>
              <a:tr h="175435">
                <a:tc rowSpan="2">
                  <a:txBody>
                    <a:bodyPr/>
                    <a:lstStyle/>
                    <a:p>
                      <a:pPr algn="ctr"/>
                      <a:r>
                        <a:rPr lang="en-US" sz="1100" b="0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</a:t>
                      </a:r>
                    </a:p>
                    <a:p>
                      <a:pPr algn="ctr"/>
                      <a:r>
                        <a:rPr lang="en-US" sz="1100" b="0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100" b="1" i="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Embedding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140595"/>
                  </a:ext>
                </a:extLst>
              </a:tr>
              <a:tr h="17543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i="0" baseline="0" dirty="0">
                          <a:ln>
                            <a:solidFill>
                              <a:schemeClr val="bg1"/>
                            </a:solidFill>
                          </a:ln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Image</a:t>
                      </a:r>
                      <a:endParaRPr lang="en-US" sz="1100" b="0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baseline="0" dirty="0">
                          <a:ln>
                            <a:solidFill>
                              <a:schemeClr val="bg1"/>
                            </a:solidFill>
                          </a:ln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Word</a:t>
                      </a:r>
                      <a:endParaRPr lang="en-US" sz="1100" b="0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534935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237617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FOOD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3985816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977492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4561467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NECK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724714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ARM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3477208"/>
                  </a:ext>
                </a:extLst>
              </a:tr>
              <a:tr h="333410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614626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426898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CHICKEN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007330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CHILD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090703"/>
                  </a:ext>
                </a:extLst>
              </a:tr>
              <a:tr h="274274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COMPUTER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538113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EAR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771512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HOUSE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818932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LEG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2386011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SANDWICH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567931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TELEVISION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163362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TRUCK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578527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VEHICLE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8338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WATCH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994656"/>
                  </a:ext>
                </a:extLst>
              </a:tr>
              <a:tr h="215137">
                <a:tc>
                  <a:txBody>
                    <a:bodyPr/>
                    <a:lstStyle/>
                    <a:p>
                      <a:r>
                        <a:rPr lang="en-US" sz="1100" b="1" i="0" baseline="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WOMAN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b="1" i="0" baseline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704753"/>
                  </a:ext>
                </a:extLst>
              </a:tr>
            </a:tbl>
          </a:graphicData>
        </a:graphic>
      </p:graphicFrame>
      <p:sp>
        <p:nvSpPr>
          <p:cNvPr id="61" name="Left Bracket 60">
            <a:extLst>
              <a:ext uri="{FF2B5EF4-FFF2-40B4-BE49-F238E27FC236}">
                <a16:creationId xmlns:a16="http://schemas.microsoft.com/office/drawing/2014/main" id="{BD1C15B8-4BB5-4F40-8CDE-3A67DBB2A9DA}"/>
              </a:ext>
            </a:extLst>
          </p:cNvPr>
          <p:cNvSpPr/>
          <p:nvPr/>
        </p:nvSpPr>
        <p:spPr>
          <a:xfrm>
            <a:off x="825481" y="1431136"/>
            <a:ext cx="137698" cy="1126197"/>
          </a:xfrm>
          <a:prstGeom prst="leftBracket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sto MT" panose="02040603050505030304"/>
              <a:ea typeface="+mn-ea"/>
              <a:cs typeface="+mn-cs"/>
            </a:endParaRPr>
          </a:p>
        </p:txBody>
      </p:sp>
      <p:sp>
        <p:nvSpPr>
          <p:cNvPr id="62" name="Left Bracket 61">
            <a:extLst>
              <a:ext uri="{FF2B5EF4-FFF2-40B4-BE49-F238E27FC236}">
                <a16:creationId xmlns:a16="http://schemas.microsoft.com/office/drawing/2014/main" id="{1BE781DC-31AB-264C-B2C2-9B899D376175}"/>
              </a:ext>
            </a:extLst>
          </p:cNvPr>
          <p:cNvSpPr/>
          <p:nvPr/>
        </p:nvSpPr>
        <p:spPr>
          <a:xfrm>
            <a:off x="822779" y="2773092"/>
            <a:ext cx="173628" cy="3673378"/>
          </a:xfrm>
          <a:prstGeom prst="leftBracket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sto MT" panose="02040603050505030304"/>
              <a:ea typeface="+mn-ea"/>
              <a:cs typeface="+mn-c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30CC28B-E7FF-5446-8943-D9BD8532E537}"/>
              </a:ext>
            </a:extLst>
          </p:cNvPr>
          <p:cNvSpPr txBox="1"/>
          <p:nvPr/>
        </p:nvSpPr>
        <p:spPr>
          <a:xfrm>
            <a:off x="-5195" y="1839999"/>
            <a:ext cx="798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rPr>
              <a:t>ZSL classes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0C90C73-AFEF-C84E-AC85-3CA90BF87E01}"/>
              </a:ext>
            </a:extLst>
          </p:cNvPr>
          <p:cNvSpPr txBox="1"/>
          <p:nvPr/>
        </p:nvSpPr>
        <p:spPr>
          <a:xfrm>
            <a:off x="62608" y="4518599"/>
            <a:ext cx="798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rPr>
              <a:t>Trained classes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A65AB27-AB22-3B48-974B-C574672F04B9}"/>
              </a:ext>
            </a:extLst>
          </p:cNvPr>
          <p:cNvSpPr txBox="1"/>
          <p:nvPr/>
        </p:nvSpPr>
        <p:spPr>
          <a:xfrm>
            <a:off x="4004441" y="14977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sto MT" panose="02040603050505030304"/>
              <a:ea typeface="+mn-ea"/>
              <a:cs typeface="+mn-cs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D3FD59A-FB2D-A34B-8810-BB08372DC3B1}"/>
              </a:ext>
            </a:extLst>
          </p:cNvPr>
          <p:cNvSpPr txBox="1"/>
          <p:nvPr/>
        </p:nvSpPr>
        <p:spPr>
          <a:xfrm>
            <a:off x="4716894" y="4356874"/>
            <a:ext cx="12488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rPr>
              <a:t>Test Images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480AA-A40C-D948-AD62-09727065320C}"/>
              </a:ext>
            </a:extLst>
          </p:cNvPr>
          <p:cNvSpPr/>
          <p:nvPr/>
        </p:nvSpPr>
        <p:spPr>
          <a:xfrm>
            <a:off x="4745292" y="4383987"/>
            <a:ext cx="7179033" cy="2100745"/>
          </a:xfrm>
          <a:prstGeom prst="rect">
            <a:avLst/>
          </a:prstGeom>
          <a:noFill/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 panose="02040603050505030304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F212195-393B-884C-B46B-8BA3D3A3F5FA}"/>
              </a:ext>
            </a:extLst>
          </p:cNvPr>
          <p:cNvGrpSpPr/>
          <p:nvPr/>
        </p:nvGrpSpPr>
        <p:grpSpPr>
          <a:xfrm>
            <a:off x="4854802" y="4650453"/>
            <a:ext cx="2627672" cy="1800000"/>
            <a:chOff x="4854802" y="4096269"/>
            <a:chExt cx="2627672" cy="18000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C46290-992F-7A40-9E09-FEA4529EE562}"/>
                </a:ext>
              </a:extLst>
            </p:cNvPr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54802" y="4096269"/>
              <a:ext cx="2016000" cy="180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AAEF3E1-692B-634A-B01F-AFE86690B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78545" y="4688047"/>
              <a:ext cx="1703929" cy="1152163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A278F4D-59A6-C349-BC4A-CC5AFD34F31C}"/>
              </a:ext>
            </a:extLst>
          </p:cNvPr>
          <p:cNvGrpSpPr/>
          <p:nvPr/>
        </p:nvGrpSpPr>
        <p:grpSpPr>
          <a:xfrm>
            <a:off x="4732511" y="-49809"/>
            <a:ext cx="7459489" cy="3826612"/>
            <a:chOff x="4732511" y="-49809"/>
            <a:chExt cx="7459489" cy="3826612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B24925C-6339-E447-A2C0-B8425E48B2BA}"/>
                </a:ext>
              </a:extLst>
            </p:cNvPr>
            <p:cNvSpPr txBox="1"/>
            <p:nvPr/>
          </p:nvSpPr>
          <p:spPr>
            <a:xfrm>
              <a:off x="6457928" y="3469026"/>
              <a:ext cx="17716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rPr>
                <a:t>Word embeddings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B6CFA46-116C-6F4A-89F0-C8F4AF85EAC1}"/>
                </a:ext>
              </a:extLst>
            </p:cNvPr>
            <p:cNvGrpSpPr/>
            <p:nvPr/>
          </p:nvGrpSpPr>
          <p:grpSpPr>
            <a:xfrm>
              <a:off x="6340732" y="2072336"/>
              <a:ext cx="1892156" cy="1367596"/>
              <a:chOff x="7191632" y="286261"/>
              <a:chExt cx="1892156" cy="1367596"/>
            </a:xfrm>
          </p:grpSpPr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4C2FE8AF-5B70-F74F-B5B7-FD65DEEA59F4}"/>
                  </a:ext>
                </a:extLst>
              </p:cNvPr>
              <p:cNvSpPr/>
              <p:nvPr/>
            </p:nvSpPr>
            <p:spPr>
              <a:xfrm>
                <a:off x="7191632" y="286261"/>
                <a:ext cx="1892156" cy="136759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2D44EAF8-881E-0E45-BF35-7893A26E15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283077" y="327833"/>
                <a:ext cx="1704460" cy="1269167"/>
              </a:xfrm>
              <a:prstGeom prst="rect">
                <a:avLst/>
              </a:prstGeom>
            </p:spPr>
          </p:pic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69D15AC-B3E0-114B-9D00-9BFE21B53972}"/>
                </a:ext>
              </a:extLst>
            </p:cNvPr>
            <p:cNvGrpSpPr/>
            <p:nvPr/>
          </p:nvGrpSpPr>
          <p:grpSpPr>
            <a:xfrm>
              <a:off x="4860086" y="2514820"/>
              <a:ext cx="1069501" cy="456672"/>
              <a:chOff x="4454800" y="729578"/>
              <a:chExt cx="1069501" cy="456672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DBFF44C1-65A7-9E4F-85F5-E7CC6A90E776}"/>
                  </a:ext>
                </a:extLst>
              </p:cNvPr>
              <p:cNvSpPr/>
              <p:nvPr/>
            </p:nvSpPr>
            <p:spPr>
              <a:xfrm>
                <a:off x="4454800" y="729578"/>
                <a:ext cx="1069501" cy="45667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41F4BBE-10BE-ED46-9BFA-951C3D9658D6}"/>
                  </a:ext>
                </a:extLst>
              </p:cNvPr>
              <p:cNvSpPr txBox="1"/>
              <p:nvPr/>
            </p:nvSpPr>
            <p:spPr>
              <a:xfrm>
                <a:off x="4506154" y="817003"/>
                <a:ext cx="100489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sto MT" panose="02040603050505030304"/>
                    <a:ea typeface="+mn-ea"/>
                    <a:cs typeface="+mn-cs"/>
                  </a:rPr>
                  <a:t>Word2Vec</a:t>
                </a:r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A424917-2077-4240-AEB6-696BDED66D50}"/>
                </a:ext>
              </a:extLst>
            </p:cNvPr>
            <p:cNvSpPr txBox="1"/>
            <p:nvPr/>
          </p:nvSpPr>
          <p:spPr>
            <a:xfrm>
              <a:off x="5274780" y="3057243"/>
              <a:ext cx="9964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rPr>
                <a:t>Language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rPr>
                <a:t>modeling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8CA8B31-7349-4D43-BF0D-2C009C54CE5E}"/>
                </a:ext>
              </a:extLst>
            </p:cNvPr>
            <p:cNvSpPr txBox="1"/>
            <p:nvPr/>
          </p:nvSpPr>
          <p:spPr>
            <a:xfrm>
              <a:off x="8611847" y="12945"/>
              <a:ext cx="14334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rPr>
                <a:t>Fully connected</a:t>
              </a:r>
            </a:p>
          </p:txBody>
        </p:sp>
        <p:sp>
          <p:nvSpPr>
            <p:cNvPr id="46" name="Right Arrow 45">
              <a:extLst>
                <a:ext uri="{FF2B5EF4-FFF2-40B4-BE49-F238E27FC236}">
                  <a16:creationId xmlns:a16="http://schemas.microsoft.com/office/drawing/2014/main" id="{E5BB907A-EF8E-3845-8DE2-D8F2F958327E}"/>
                </a:ext>
              </a:extLst>
            </p:cNvPr>
            <p:cNvSpPr/>
            <p:nvPr/>
          </p:nvSpPr>
          <p:spPr>
            <a:xfrm>
              <a:off x="5994455" y="2627855"/>
              <a:ext cx="304443" cy="230603"/>
            </a:xfrm>
            <a:prstGeom prst="rightArrow">
              <a:avLst/>
            </a:prstGeom>
            <a:solidFill>
              <a:schemeClr val="tx2">
                <a:lumMod val="90000"/>
                <a:lumOff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808EA11-073E-DF4E-98CE-3496A1AC9E6B}"/>
                </a:ext>
              </a:extLst>
            </p:cNvPr>
            <p:cNvGrpSpPr/>
            <p:nvPr/>
          </p:nvGrpSpPr>
          <p:grpSpPr>
            <a:xfrm>
              <a:off x="8755369" y="302433"/>
              <a:ext cx="722562" cy="1300082"/>
              <a:chOff x="8755391" y="353005"/>
              <a:chExt cx="722562" cy="1300082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C48CD55-DBFF-6045-895F-511FE0F7EE67}"/>
                  </a:ext>
                </a:extLst>
              </p:cNvPr>
              <p:cNvSpPr/>
              <p:nvPr/>
            </p:nvSpPr>
            <p:spPr>
              <a:xfrm>
                <a:off x="8755391" y="353005"/>
                <a:ext cx="141798" cy="130008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3">
                <a:schemeClr val="accent5"/>
              </a:fillRef>
              <a:effectRef idx="2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25DF4D5E-822F-3744-9AE0-0C890BD68E12}"/>
                  </a:ext>
                </a:extLst>
              </p:cNvPr>
              <p:cNvSpPr/>
              <p:nvPr/>
            </p:nvSpPr>
            <p:spPr>
              <a:xfrm>
                <a:off x="9051629" y="525893"/>
                <a:ext cx="141798" cy="97514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3">
                <a:schemeClr val="accent5"/>
              </a:fillRef>
              <a:effectRef idx="2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B4BF225-DCFA-384F-861E-6B363EAE007A}"/>
                  </a:ext>
                </a:extLst>
              </p:cNvPr>
              <p:cNvSpPr/>
              <p:nvPr/>
            </p:nvSpPr>
            <p:spPr>
              <a:xfrm>
                <a:off x="9332411" y="765070"/>
                <a:ext cx="145542" cy="52233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3">
                <a:schemeClr val="accent5"/>
              </a:fillRef>
              <a:effectRef idx="2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</p:grp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28A7F0C4-D5BD-C749-86DD-58010122EEB7}"/>
                </a:ext>
              </a:extLst>
            </p:cNvPr>
            <p:cNvSpPr/>
            <p:nvPr/>
          </p:nvSpPr>
          <p:spPr>
            <a:xfrm>
              <a:off x="9604116" y="845924"/>
              <a:ext cx="135148" cy="30777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60" name="Right Arrow 59">
              <a:extLst>
                <a:ext uri="{FF2B5EF4-FFF2-40B4-BE49-F238E27FC236}">
                  <a16:creationId xmlns:a16="http://schemas.microsoft.com/office/drawing/2014/main" id="{E4A50CA6-624F-6442-9A4E-9E248494B3CD}"/>
                </a:ext>
              </a:extLst>
            </p:cNvPr>
            <p:cNvSpPr/>
            <p:nvPr/>
          </p:nvSpPr>
          <p:spPr>
            <a:xfrm>
              <a:off x="9889941" y="876984"/>
              <a:ext cx="304443" cy="230603"/>
            </a:xfrm>
            <a:prstGeom prst="rightArrow">
              <a:avLst/>
            </a:prstGeom>
            <a:solidFill>
              <a:schemeClr val="tx2">
                <a:lumMod val="90000"/>
                <a:lumOff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86370E9-236A-B94C-999D-273D04F3B729}"/>
                </a:ext>
              </a:extLst>
            </p:cNvPr>
            <p:cNvGrpSpPr/>
            <p:nvPr/>
          </p:nvGrpSpPr>
          <p:grpSpPr>
            <a:xfrm>
              <a:off x="11279860" y="607973"/>
              <a:ext cx="912140" cy="760818"/>
              <a:chOff x="10550409" y="619949"/>
              <a:chExt cx="912140" cy="760818"/>
            </a:xfrm>
          </p:grpSpPr>
          <p:sp>
            <p:nvSpPr>
              <p:cNvPr id="59" name="Rounded Rectangle 58">
                <a:extLst>
                  <a:ext uri="{FF2B5EF4-FFF2-40B4-BE49-F238E27FC236}">
                    <a16:creationId xmlns:a16="http://schemas.microsoft.com/office/drawing/2014/main" id="{08820986-C864-074E-A932-76E26CAA155C}"/>
                  </a:ext>
                </a:extLst>
              </p:cNvPr>
              <p:cNvSpPr/>
              <p:nvPr/>
            </p:nvSpPr>
            <p:spPr>
              <a:xfrm>
                <a:off x="10638124" y="619949"/>
                <a:ext cx="722532" cy="73866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D259485-47EF-CD4A-B338-104316A3FCFF}"/>
                  </a:ext>
                </a:extLst>
              </p:cNvPr>
              <p:cNvSpPr txBox="1"/>
              <p:nvPr/>
            </p:nvSpPr>
            <p:spPr>
              <a:xfrm>
                <a:off x="10550409" y="642103"/>
                <a:ext cx="912140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sto MT" panose="02040603050505030304"/>
                    <a:ea typeface="+mn-ea"/>
                    <a:cs typeface="+mn-cs"/>
                  </a:rPr>
                  <a:t>Output for 20 classes</a:t>
                </a:r>
              </a:p>
            </p:txBody>
          </p:sp>
        </p:grp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36EACB4-01BC-5E48-8FA8-2371D8B0CCB9}"/>
                </a:ext>
              </a:extLst>
            </p:cNvPr>
            <p:cNvSpPr/>
            <p:nvPr/>
          </p:nvSpPr>
          <p:spPr>
            <a:xfrm>
              <a:off x="4732511" y="230604"/>
              <a:ext cx="3770550" cy="3544920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106FA417-DF97-E541-BEF0-45C09B509C07}"/>
                </a:ext>
              </a:extLst>
            </p:cNvPr>
            <p:cNvSpPr/>
            <p:nvPr/>
          </p:nvSpPr>
          <p:spPr>
            <a:xfrm>
              <a:off x="8315619" y="854480"/>
              <a:ext cx="389386" cy="215805"/>
            </a:xfrm>
            <a:prstGeom prst="rightArrow">
              <a:avLst/>
            </a:prstGeom>
            <a:solidFill>
              <a:schemeClr val="tx2">
                <a:lumMod val="90000"/>
                <a:lumOff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FD95BC5-5662-0344-9FAC-95CEEBEF6CB1}"/>
                </a:ext>
              </a:extLst>
            </p:cNvPr>
            <p:cNvSpPr txBox="1"/>
            <p:nvPr/>
          </p:nvSpPr>
          <p:spPr>
            <a:xfrm>
              <a:off x="5736433" y="-49809"/>
              <a:ext cx="14532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rPr>
                <a:t>Pre-trained Part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0C302AB-092E-7C45-8DA8-C2779DA2E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 rot="16200000">
              <a:off x="10171285" y="590096"/>
              <a:ext cx="1190619" cy="8586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F868D36C-DF59-4945-8E87-7FE38FC26A88}"/>
                </a:ext>
              </a:extLst>
            </p:cNvPr>
            <p:cNvSpPr txBox="1"/>
            <p:nvPr/>
          </p:nvSpPr>
          <p:spPr>
            <a:xfrm>
              <a:off x="10458123" y="1704253"/>
              <a:ext cx="837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rPr>
                <a:t>KD-tree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F2E9889-B577-D746-8D1E-34FC8931EC3D}"/>
                </a:ext>
              </a:extLst>
            </p:cNvPr>
            <p:cNvGrpSpPr/>
            <p:nvPr/>
          </p:nvGrpSpPr>
          <p:grpSpPr>
            <a:xfrm>
              <a:off x="9187922" y="2407928"/>
              <a:ext cx="2597853" cy="1367596"/>
              <a:chOff x="9249974" y="2101430"/>
              <a:chExt cx="2597853" cy="1367596"/>
            </a:xfrm>
          </p:grpSpPr>
          <p:pic>
            <p:nvPicPr>
              <p:cNvPr id="67" name="Picture 66">
                <a:extLst>
                  <a:ext uri="{FF2B5EF4-FFF2-40B4-BE49-F238E27FC236}">
                    <a16:creationId xmlns:a16="http://schemas.microsoft.com/office/drawing/2014/main" id="{0B418DB7-F045-7C42-8877-AC505D6936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387809" y="2464836"/>
                <a:ext cx="2258745" cy="906335"/>
              </a:xfrm>
              <a:prstGeom prst="rect">
                <a:avLst/>
              </a:prstGeom>
            </p:spPr>
          </p:pic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C5D0684-7ECF-5A47-9BB7-E8A9200709F8}"/>
                  </a:ext>
                </a:extLst>
              </p:cNvPr>
              <p:cNvSpPr txBox="1"/>
              <p:nvPr/>
            </p:nvSpPr>
            <p:spPr>
              <a:xfrm>
                <a:off x="9309584" y="2161847"/>
                <a:ext cx="14024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sto MT" panose="02040603050505030304"/>
                    <a:ea typeface="+mn-ea"/>
                    <a:cs typeface="+mn-cs"/>
                  </a:rPr>
                  <a:t>Valid data set</a:t>
                </a:r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D193FFEE-32A3-6349-AD56-591199752599}"/>
                  </a:ext>
                </a:extLst>
              </p:cNvPr>
              <p:cNvSpPr/>
              <p:nvPr/>
            </p:nvSpPr>
            <p:spPr>
              <a:xfrm>
                <a:off x="9249974" y="2101430"/>
                <a:ext cx="2597853" cy="136759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</p:grpSp>
        <p:sp>
          <p:nvSpPr>
            <p:cNvPr id="73" name="Right Arrow 72">
              <a:extLst>
                <a:ext uri="{FF2B5EF4-FFF2-40B4-BE49-F238E27FC236}">
                  <a16:creationId xmlns:a16="http://schemas.microsoft.com/office/drawing/2014/main" id="{BE6C40D3-C7AD-0342-9B7F-47EACB9D5841}"/>
                </a:ext>
              </a:extLst>
            </p:cNvPr>
            <p:cNvSpPr/>
            <p:nvPr/>
          </p:nvSpPr>
          <p:spPr>
            <a:xfrm>
              <a:off x="6015389" y="906217"/>
              <a:ext cx="323024" cy="233169"/>
            </a:xfrm>
            <a:prstGeom prst="rightArrow">
              <a:avLst/>
            </a:prstGeom>
            <a:solidFill>
              <a:schemeClr val="tx2">
                <a:lumMod val="90000"/>
                <a:lumOff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2FAB5C5-0A38-3741-A2CF-952C8BF10967}"/>
                </a:ext>
              </a:extLst>
            </p:cNvPr>
            <p:cNvSpPr txBox="1"/>
            <p:nvPr/>
          </p:nvSpPr>
          <p:spPr>
            <a:xfrm>
              <a:off x="6491179" y="1731469"/>
              <a:ext cx="17716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rPr>
                <a:t>Image embeddings</a:t>
              </a:r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6FA6D70-7A71-4247-9DAA-96684AC54FE9}"/>
                </a:ext>
              </a:extLst>
            </p:cNvPr>
            <p:cNvGrpSpPr/>
            <p:nvPr/>
          </p:nvGrpSpPr>
          <p:grpSpPr>
            <a:xfrm>
              <a:off x="6425502" y="312431"/>
              <a:ext cx="1711135" cy="1415538"/>
              <a:chOff x="7574504" y="2951837"/>
              <a:chExt cx="1711135" cy="1415538"/>
            </a:xfrm>
          </p:grpSpPr>
          <p:pic>
            <p:nvPicPr>
              <p:cNvPr id="76" name="Picture 75">
                <a:extLst>
                  <a:ext uri="{FF2B5EF4-FFF2-40B4-BE49-F238E27FC236}">
                    <a16:creationId xmlns:a16="http://schemas.microsoft.com/office/drawing/2014/main" id="{9C7BFE8F-A25C-904E-ADB8-48C002D121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696468" y="3068106"/>
                <a:ext cx="1475317" cy="1180232"/>
              </a:xfrm>
              <a:prstGeom prst="rect">
                <a:avLst/>
              </a:prstGeom>
            </p:spPr>
          </p:pic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79D77385-7575-2C4E-A266-B65F2E1ACCE9}"/>
                  </a:ext>
                </a:extLst>
              </p:cNvPr>
              <p:cNvSpPr/>
              <p:nvPr/>
            </p:nvSpPr>
            <p:spPr>
              <a:xfrm>
                <a:off x="7574504" y="2951837"/>
                <a:ext cx="1711135" cy="141553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</p:grp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E95AFED7-FB57-4548-A099-1125A7757660}"/>
                </a:ext>
              </a:extLst>
            </p:cNvPr>
            <p:cNvSpPr/>
            <p:nvPr/>
          </p:nvSpPr>
          <p:spPr>
            <a:xfrm>
              <a:off x="4866362" y="783391"/>
              <a:ext cx="1096570" cy="45667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2BE29BD9-FDCE-A04E-B414-B64D8718B593}"/>
                </a:ext>
              </a:extLst>
            </p:cNvPr>
            <p:cNvSpPr txBox="1"/>
            <p:nvPr/>
          </p:nvSpPr>
          <p:spPr>
            <a:xfrm>
              <a:off x="4871743" y="877588"/>
              <a:ext cx="10947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rPr>
                <a:t>VGG16 net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BA9FB7D-BFFB-554E-924A-05CB7C34C9EA}"/>
                </a:ext>
              </a:extLst>
            </p:cNvPr>
            <p:cNvSpPr txBox="1"/>
            <p:nvPr/>
          </p:nvSpPr>
          <p:spPr>
            <a:xfrm>
              <a:off x="5398286" y="1322820"/>
              <a:ext cx="9841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rPr>
                <a:t>Feature extraction</a:t>
              </a:r>
            </a:p>
          </p:txBody>
        </p: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A043C7EE-694E-B543-8AE0-BECCA8217195}"/>
                </a:ext>
              </a:extLst>
            </p:cNvPr>
            <p:cNvCxnSpPr>
              <a:cxnSpLocks/>
              <a:endCxn id="58" idx="2"/>
            </p:cNvCxnSpPr>
            <p:nvPr/>
          </p:nvCxnSpPr>
          <p:spPr>
            <a:xfrm flipV="1">
              <a:off x="8255792" y="1153702"/>
              <a:ext cx="1415898" cy="1112414"/>
            </a:xfrm>
            <a:prstGeom prst="bentConnector2">
              <a:avLst/>
            </a:prstGeom>
            <a:ln w="762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88559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2CB24D-CF9F-1242-8FA2-CF3176626E0E}"/>
              </a:ext>
            </a:extLst>
          </p:cNvPr>
          <p:cNvSpPr/>
          <p:nvPr/>
        </p:nvSpPr>
        <p:spPr>
          <a:xfrm>
            <a:off x="-10346" y="-49810"/>
            <a:ext cx="4349796" cy="6907809"/>
          </a:xfrm>
          <a:prstGeom prst="rect">
            <a:avLst/>
          </a:prstGeom>
          <a:solidFill>
            <a:schemeClr val="accent3">
              <a:lumMod val="50000"/>
            </a:schemeClr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2FDC966C-953A-2C47-9094-D95ECBFB036A}"/>
              </a:ext>
            </a:extLst>
          </p:cNvPr>
          <p:cNvGrpSpPr/>
          <p:nvPr/>
        </p:nvGrpSpPr>
        <p:grpSpPr>
          <a:xfrm>
            <a:off x="4677095" y="43535"/>
            <a:ext cx="7459489" cy="3573909"/>
            <a:chOff x="4732511" y="202894"/>
            <a:chExt cx="7459489" cy="3573909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E3EBB90A-8988-194E-B770-B6FD999D9205}"/>
                </a:ext>
              </a:extLst>
            </p:cNvPr>
            <p:cNvSpPr txBox="1"/>
            <p:nvPr/>
          </p:nvSpPr>
          <p:spPr>
            <a:xfrm>
              <a:off x="6457928" y="3469026"/>
              <a:ext cx="17716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Word embeddings</a:t>
              </a:r>
            </a:p>
          </p:txBody>
        </p: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17B5B433-D883-CC4F-AE93-540EB5F56624}"/>
                </a:ext>
              </a:extLst>
            </p:cNvPr>
            <p:cNvGrpSpPr/>
            <p:nvPr/>
          </p:nvGrpSpPr>
          <p:grpSpPr>
            <a:xfrm>
              <a:off x="6340732" y="2072336"/>
              <a:ext cx="1892156" cy="1367596"/>
              <a:chOff x="7191632" y="286261"/>
              <a:chExt cx="1892156" cy="1367596"/>
            </a:xfrm>
          </p:grpSpPr>
          <p:sp>
            <p:nvSpPr>
              <p:cNvPr id="245" name="Rounded Rectangle 244">
                <a:extLst>
                  <a:ext uri="{FF2B5EF4-FFF2-40B4-BE49-F238E27FC236}">
                    <a16:creationId xmlns:a16="http://schemas.microsoft.com/office/drawing/2014/main" id="{194CD14D-EB06-EA4C-879E-63FE91BD663B}"/>
                  </a:ext>
                </a:extLst>
              </p:cNvPr>
              <p:cNvSpPr/>
              <p:nvPr/>
            </p:nvSpPr>
            <p:spPr>
              <a:xfrm>
                <a:off x="7191632" y="286261"/>
                <a:ext cx="1892156" cy="1367596"/>
              </a:xfrm>
              <a:prstGeom prst="roundRect">
                <a:avLst/>
              </a:prstGeom>
              <a:noFill/>
              <a:ln w="15875" cap="rnd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pic>
            <p:nvPicPr>
              <p:cNvPr id="246" name="Picture 245">
                <a:extLst>
                  <a:ext uri="{FF2B5EF4-FFF2-40B4-BE49-F238E27FC236}">
                    <a16:creationId xmlns:a16="http://schemas.microsoft.com/office/drawing/2014/main" id="{7999FC93-DFC3-F24E-B6B0-9824F5E019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3077" y="327833"/>
                <a:ext cx="1704460" cy="1269167"/>
              </a:xfrm>
              <a:prstGeom prst="rect">
                <a:avLst/>
              </a:prstGeom>
            </p:spPr>
          </p:pic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07AB80C0-8CBD-F842-9088-3C634999A341}"/>
                </a:ext>
              </a:extLst>
            </p:cNvPr>
            <p:cNvGrpSpPr/>
            <p:nvPr/>
          </p:nvGrpSpPr>
          <p:grpSpPr>
            <a:xfrm>
              <a:off x="4860086" y="2514820"/>
              <a:ext cx="1155302" cy="456672"/>
              <a:chOff x="4454800" y="729578"/>
              <a:chExt cx="1155302" cy="456672"/>
            </a:xfrm>
          </p:grpSpPr>
          <p:sp>
            <p:nvSpPr>
              <p:cNvPr id="243" name="Rounded Rectangle 242">
                <a:extLst>
                  <a:ext uri="{FF2B5EF4-FFF2-40B4-BE49-F238E27FC236}">
                    <a16:creationId xmlns:a16="http://schemas.microsoft.com/office/drawing/2014/main" id="{DDC2C79C-9B80-524B-862B-AECFBEF5A989}"/>
                  </a:ext>
                </a:extLst>
              </p:cNvPr>
              <p:cNvSpPr/>
              <p:nvPr/>
            </p:nvSpPr>
            <p:spPr>
              <a:xfrm>
                <a:off x="4454800" y="729578"/>
                <a:ext cx="1069501" cy="456672"/>
              </a:xfrm>
              <a:prstGeom prst="roundRect">
                <a:avLst/>
              </a:prstGeom>
              <a:noFill/>
              <a:ln w="15875" cap="rnd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sp>
            <p:nvSpPr>
              <p:cNvPr id="244" name="TextBox 243">
                <a:extLst>
                  <a:ext uri="{FF2B5EF4-FFF2-40B4-BE49-F238E27FC236}">
                    <a16:creationId xmlns:a16="http://schemas.microsoft.com/office/drawing/2014/main" id="{8D14E39D-541B-5B4E-80D1-FB3D930D5F2A}"/>
                  </a:ext>
                </a:extLst>
              </p:cNvPr>
              <p:cNvSpPr txBox="1"/>
              <p:nvPr/>
            </p:nvSpPr>
            <p:spPr>
              <a:xfrm>
                <a:off x="4506153" y="817003"/>
                <a:ext cx="110394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Word2Vec</a:t>
                </a:r>
              </a:p>
            </p:txBody>
          </p:sp>
        </p:grp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2930B258-31E2-D442-939B-C04134BB9363}"/>
                </a:ext>
              </a:extLst>
            </p:cNvPr>
            <p:cNvSpPr txBox="1"/>
            <p:nvPr/>
          </p:nvSpPr>
          <p:spPr>
            <a:xfrm>
              <a:off x="5274780" y="3057243"/>
              <a:ext cx="9964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Language 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modeling</a:t>
              </a:r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37208937-4DF6-AC45-AC86-A5B041BC8347}"/>
                </a:ext>
              </a:extLst>
            </p:cNvPr>
            <p:cNvSpPr txBox="1"/>
            <p:nvPr/>
          </p:nvSpPr>
          <p:spPr>
            <a:xfrm>
              <a:off x="8960412" y="220469"/>
              <a:ext cx="14334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Fully connected</a:t>
              </a:r>
            </a:p>
          </p:txBody>
        </p:sp>
        <p:sp>
          <p:nvSpPr>
            <p:cNvPr id="215" name="Right Arrow 214">
              <a:extLst>
                <a:ext uri="{FF2B5EF4-FFF2-40B4-BE49-F238E27FC236}">
                  <a16:creationId xmlns:a16="http://schemas.microsoft.com/office/drawing/2014/main" id="{65C4C6B0-ABDA-324E-98F8-1462F4D088E5}"/>
                </a:ext>
              </a:extLst>
            </p:cNvPr>
            <p:cNvSpPr/>
            <p:nvPr/>
          </p:nvSpPr>
          <p:spPr>
            <a:xfrm>
              <a:off x="5994455" y="2627855"/>
              <a:ext cx="304443" cy="230603"/>
            </a:xfrm>
            <a:prstGeom prst="rightArrow">
              <a:avLst/>
            </a:prstGeom>
            <a:solidFill>
              <a:srgbClr val="412425">
                <a:lumMod val="90000"/>
                <a:lumOff val="10000"/>
              </a:srgbClr>
            </a:solidFill>
            <a:ln w="15875" cap="rnd" cmpd="sng" algn="ctr">
              <a:solidFill>
                <a:srgbClr val="BC29E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24679E71-B4E2-AA48-8AD1-DD30D6EF9B26}"/>
                </a:ext>
              </a:extLst>
            </p:cNvPr>
            <p:cNvGrpSpPr/>
            <p:nvPr/>
          </p:nvGrpSpPr>
          <p:grpSpPr>
            <a:xfrm>
              <a:off x="8755369" y="302433"/>
              <a:ext cx="722562" cy="1300082"/>
              <a:chOff x="8755391" y="353005"/>
              <a:chExt cx="722562" cy="1300082"/>
            </a:xfrm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CE911696-C59C-C34E-8C5A-307A0C59F722}"/>
                  </a:ext>
                </a:extLst>
              </p:cNvPr>
              <p:cNvSpPr/>
              <p:nvPr/>
            </p:nvSpPr>
            <p:spPr>
              <a:xfrm>
                <a:off x="8755391" y="353005"/>
                <a:ext cx="141798" cy="1300082"/>
              </a:xfrm>
              <a:prstGeom prst="rect">
                <a:avLst/>
              </a:prstGeom>
              <a:gradFill rotWithShape="1">
                <a:gsLst>
                  <a:gs pos="0">
                    <a:srgbClr val="E77D29">
                      <a:tint val="96000"/>
                      <a:lumMod val="104000"/>
                    </a:srgbClr>
                  </a:gs>
                  <a:gs pos="100000">
                    <a:srgbClr val="E77D29">
                      <a:shade val="90000"/>
                      <a:lumMod val="90000"/>
                    </a:srgbClr>
                  </a:gs>
                </a:gsLst>
                <a:lin ang="5400000" scaled="0"/>
              </a:gradFill>
              <a:ln w="9525" cap="rnd" cmpd="sng" algn="ctr">
                <a:solidFill>
                  <a:srgbClr val="000000"/>
                </a:solidFill>
                <a:prstDash val="solid"/>
              </a:ln>
              <a:effectLst>
                <a:outerShdw blurRad="63500" dist="25400" dir="5400000" rotWithShape="0">
                  <a:srgbClr val="000000">
                    <a:alpha val="60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BA04200E-D1FC-9748-B823-22F2659538BE}"/>
                  </a:ext>
                </a:extLst>
              </p:cNvPr>
              <p:cNvSpPr/>
              <p:nvPr/>
            </p:nvSpPr>
            <p:spPr>
              <a:xfrm>
                <a:off x="9051629" y="525893"/>
                <a:ext cx="141798" cy="975143"/>
              </a:xfrm>
              <a:prstGeom prst="rect">
                <a:avLst/>
              </a:prstGeom>
              <a:gradFill rotWithShape="1">
                <a:gsLst>
                  <a:gs pos="0">
                    <a:srgbClr val="E77D29">
                      <a:tint val="96000"/>
                      <a:lumMod val="104000"/>
                    </a:srgbClr>
                  </a:gs>
                  <a:gs pos="100000">
                    <a:srgbClr val="E77D29">
                      <a:shade val="90000"/>
                      <a:lumMod val="90000"/>
                    </a:srgbClr>
                  </a:gs>
                </a:gsLst>
                <a:lin ang="5400000" scaled="0"/>
              </a:gradFill>
              <a:ln w="9525" cap="rnd" cmpd="sng" algn="ctr">
                <a:solidFill>
                  <a:srgbClr val="000000"/>
                </a:solidFill>
                <a:prstDash val="solid"/>
              </a:ln>
              <a:effectLst>
                <a:outerShdw blurRad="63500" dist="25400" dir="5400000" rotWithShape="0">
                  <a:srgbClr val="000000">
                    <a:alpha val="60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A189D48F-81A6-8140-9870-EAE3676D398B}"/>
                  </a:ext>
                </a:extLst>
              </p:cNvPr>
              <p:cNvSpPr/>
              <p:nvPr/>
            </p:nvSpPr>
            <p:spPr>
              <a:xfrm>
                <a:off x="9332411" y="765070"/>
                <a:ext cx="145542" cy="522334"/>
              </a:xfrm>
              <a:prstGeom prst="rect">
                <a:avLst/>
              </a:prstGeom>
              <a:gradFill rotWithShape="1">
                <a:gsLst>
                  <a:gs pos="0">
                    <a:srgbClr val="E77D29">
                      <a:tint val="96000"/>
                      <a:lumMod val="104000"/>
                    </a:srgbClr>
                  </a:gs>
                  <a:gs pos="100000">
                    <a:srgbClr val="E77D29">
                      <a:shade val="90000"/>
                      <a:lumMod val="90000"/>
                    </a:srgbClr>
                  </a:gs>
                </a:gsLst>
                <a:lin ang="5400000" scaled="0"/>
              </a:gradFill>
              <a:ln w="9525" cap="rnd" cmpd="sng" algn="ctr">
                <a:solidFill>
                  <a:srgbClr val="000000"/>
                </a:solidFill>
                <a:prstDash val="solid"/>
              </a:ln>
              <a:effectLst>
                <a:outerShdw blurRad="63500" dist="25400" dir="5400000" rotWithShape="0">
                  <a:srgbClr val="000000">
                    <a:alpha val="60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</p:grp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FFA114E5-786C-7243-A69D-15E02ED5662F}"/>
                </a:ext>
              </a:extLst>
            </p:cNvPr>
            <p:cNvSpPr/>
            <p:nvPr/>
          </p:nvSpPr>
          <p:spPr>
            <a:xfrm>
              <a:off x="9604116" y="845924"/>
              <a:ext cx="135148" cy="307778"/>
            </a:xfrm>
            <a:prstGeom prst="rect">
              <a:avLst/>
            </a:prstGeom>
            <a:solidFill>
              <a:srgbClr val="BAA314"/>
            </a:solidFill>
            <a:ln w="15875" cap="rnd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218" name="Right Arrow 217">
              <a:extLst>
                <a:ext uri="{FF2B5EF4-FFF2-40B4-BE49-F238E27FC236}">
                  <a16:creationId xmlns:a16="http://schemas.microsoft.com/office/drawing/2014/main" id="{ED4163BA-A0B9-1D49-8C38-E89D85F5779D}"/>
                </a:ext>
              </a:extLst>
            </p:cNvPr>
            <p:cNvSpPr/>
            <p:nvPr/>
          </p:nvSpPr>
          <p:spPr>
            <a:xfrm>
              <a:off x="9889941" y="876984"/>
              <a:ext cx="304443" cy="230603"/>
            </a:xfrm>
            <a:prstGeom prst="rightArrow">
              <a:avLst/>
            </a:prstGeom>
            <a:solidFill>
              <a:srgbClr val="412425">
                <a:lumMod val="90000"/>
                <a:lumOff val="10000"/>
              </a:srgbClr>
            </a:solidFill>
            <a:ln w="15875" cap="rnd" cmpd="sng" algn="ctr">
              <a:solidFill>
                <a:srgbClr val="BC29E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BB19EFAC-DABD-ED4D-B502-53505EAED8D6}"/>
                </a:ext>
              </a:extLst>
            </p:cNvPr>
            <p:cNvGrpSpPr/>
            <p:nvPr/>
          </p:nvGrpSpPr>
          <p:grpSpPr>
            <a:xfrm>
              <a:off x="11279860" y="607973"/>
              <a:ext cx="912140" cy="760818"/>
              <a:chOff x="10550409" y="619949"/>
              <a:chExt cx="912140" cy="760818"/>
            </a:xfrm>
          </p:grpSpPr>
          <p:sp>
            <p:nvSpPr>
              <p:cNvPr id="238" name="Rounded Rectangle 237">
                <a:extLst>
                  <a:ext uri="{FF2B5EF4-FFF2-40B4-BE49-F238E27FC236}">
                    <a16:creationId xmlns:a16="http://schemas.microsoft.com/office/drawing/2014/main" id="{C390E87A-A171-7943-B795-12E93111C893}"/>
                  </a:ext>
                </a:extLst>
              </p:cNvPr>
              <p:cNvSpPr/>
              <p:nvPr/>
            </p:nvSpPr>
            <p:spPr>
              <a:xfrm>
                <a:off x="10638124" y="619949"/>
                <a:ext cx="722532" cy="738664"/>
              </a:xfrm>
              <a:prstGeom prst="roundRect">
                <a:avLst/>
              </a:prstGeom>
              <a:noFill/>
              <a:ln w="15875" cap="rnd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  <p:sp>
            <p:nvSpPr>
              <p:cNvPr id="239" name="TextBox 238">
                <a:extLst>
                  <a:ext uri="{FF2B5EF4-FFF2-40B4-BE49-F238E27FC236}">
                    <a16:creationId xmlns:a16="http://schemas.microsoft.com/office/drawing/2014/main" id="{5717786D-E9E9-574E-A264-A8F81697D279}"/>
                  </a:ext>
                </a:extLst>
              </p:cNvPr>
              <p:cNvSpPr txBox="1"/>
              <p:nvPr/>
            </p:nvSpPr>
            <p:spPr>
              <a:xfrm>
                <a:off x="10550409" y="642103"/>
                <a:ext cx="912140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Output for 20 classes</a:t>
                </a:r>
              </a:p>
            </p:txBody>
          </p:sp>
        </p:grp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2DCE2DD0-7F73-1B48-9304-4EBCC1E2685E}"/>
                </a:ext>
              </a:extLst>
            </p:cNvPr>
            <p:cNvSpPr/>
            <p:nvPr/>
          </p:nvSpPr>
          <p:spPr>
            <a:xfrm>
              <a:off x="4732511" y="202894"/>
              <a:ext cx="3770550" cy="3544920"/>
            </a:xfrm>
            <a:prstGeom prst="rect">
              <a:avLst/>
            </a:prstGeom>
            <a:noFill/>
            <a:ln w="15875" cap="rnd" cmpd="sng" algn="ctr">
              <a:solidFill>
                <a:srgbClr val="412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221" name="Right Arrow 220">
              <a:extLst>
                <a:ext uri="{FF2B5EF4-FFF2-40B4-BE49-F238E27FC236}">
                  <a16:creationId xmlns:a16="http://schemas.microsoft.com/office/drawing/2014/main" id="{092D1FD4-E9C5-ED43-962D-6890E4D49D43}"/>
                </a:ext>
              </a:extLst>
            </p:cNvPr>
            <p:cNvSpPr/>
            <p:nvPr/>
          </p:nvSpPr>
          <p:spPr>
            <a:xfrm>
              <a:off x="8315619" y="854480"/>
              <a:ext cx="389386" cy="215805"/>
            </a:xfrm>
            <a:prstGeom prst="rightArrow">
              <a:avLst/>
            </a:prstGeom>
            <a:solidFill>
              <a:srgbClr val="412425">
                <a:lumMod val="90000"/>
                <a:lumOff val="10000"/>
              </a:srgbClr>
            </a:solidFill>
            <a:ln w="15875" cap="rnd" cmpd="sng" algn="ctr">
              <a:solidFill>
                <a:srgbClr val="BC29E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285A15B0-52BD-A643-BC7A-DD16E99D3ABE}"/>
                </a:ext>
              </a:extLst>
            </p:cNvPr>
            <p:cNvSpPr txBox="1"/>
            <p:nvPr/>
          </p:nvSpPr>
          <p:spPr>
            <a:xfrm>
              <a:off x="4795238" y="217183"/>
              <a:ext cx="14532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Pre-trained Part</a:t>
              </a:r>
            </a:p>
          </p:txBody>
        </p:sp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50BC0E04-8AA9-5444-8A5A-43E1F4095E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10171285" y="590096"/>
              <a:ext cx="1190619" cy="8586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95955C31-D76F-E744-B19E-90A82C609723}"/>
                </a:ext>
              </a:extLst>
            </p:cNvPr>
            <p:cNvSpPr txBox="1"/>
            <p:nvPr/>
          </p:nvSpPr>
          <p:spPr>
            <a:xfrm>
              <a:off x="10458123" y="1704253"/>
              <a:ext cx="837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KD-tree</a:t>
              </a:r>
            </a:p>
          </p:txBody>
        </p: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EF087144-C459-4147-AE15-62CB6FE315AB}"/>
                </a:ext>
              </a:extLst>
            </p:cNvPr>
            <p:cNvGrpSpPr/>
            <p:nvPr/>
          </p:nvGrpSpPr>
          <p:grpSpPr>
            <a:xfrm>
              <a:off x="9187922" y="2407928"/>
              <a:ext cx="2597853" cy="1367596"/>
              <a:chOff x="9249974" y="2101430"/>
              <a:chExt cx="2597853" cy="1367596"/>
            </a:xfrm>
          </p:grpSpPr>
          <p:pic>
            <p:nvPicPr>
              <p:cNvPr id="235" name="Picture 234">
                <a:extLst>
                  <a:ext uri="{FF2B5EF4-FFF2-40B4-BE49-F238E27FC236}">
                    <a16:creationId xmlns:a16="http://schemas.microsoft.com/office/drawing/2014/main" id="{E3EA133B-31D4-4749-99C1-3E8FBBF5CB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87809" y="2464836"/>
                <a:ext cx="2258745" cy="906335"/>
              </a:xfrm>
              <a:prstGeom prst="rect">
                <a:avLst/>
              </a:prstGeom>
            </p:spPr>
          </p:pic>
          <p:sp>
            <p:nvSpPr>
              <p:cNvPr id="236" name="TextBox 235">
                <a:extLst>
                  <a:ext uri="{FF2B5EF4-FFF2-40B4-BE49-F238E27FC236}">
                    <a16:creationId xmlns:a16="http://schemas.microsoft.com/office/drawing/2014/main" id="{F75E8166-297A-944E-9843-4B1A3BBB43CE}"/>
                  </a:ext>
                </a:extLst>
              </p:cNvPr>
              <p:cNvSpPr txBox="1"/>
              <p:nvPr/>
            </p:nvSpPr>
            <p:spPr>
              <a:xfrm>
                <a:off x="9309584" y="2161847"/>
                <a:ext cx="140243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Valid data set</a:t>
                </a:r>
              </a:p>
            </p:txBody>
          </p:sp>
          <p:sp>
            <p:nvSpPr>
              <p:cNvPr id="237" name="Rounded Rectangle 236">
                <a:extLst>
                  <a:ext uri="{FF2B5EF4-FFF2-40B4-BE49-F238E27FC236}">
                    <a16:creationId xmlns:a16="http://schemas.microsoft.com/office/drawing/2014/main" id="{2BE5C1A0-CA0D-3540-A232-77B107A658E9}"/>
                  </a:ext>
                </a:extLst>
              </p:cNvPr>
              <p:cNvSpPr/>
              <p:nvPr/>
            </p:nvSpPr>
            <p:spPr>
              <a:xfrm>
                <a:off x="9249974" y="2101430"/>
                <a:ext cx="2597853" cy="1367596"/>
              </a:xfrm>
              <a:prstGeom prst="roundRect">
                <a:avLst/>
              </a:prstGeom>
              <a:noFill/>
              <a:ln w="15875" cap="rnd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</p:grpSp>
        <p:sp>
          <p:nvSpPr>
            <p:cNvPr id="226" name="Right Arrow 225">
              <a:extLst>
                <a:ext uri="{FF2B5EF4-FFF2-40B4-BE49-F238E27FC236}">
                  <a16:creationId xmlns:a16="http://schemas.microsoft.com/office/drawing/2014/main" id="{C0483302-5E10-634D-9B4C-EB50C40F8BF4}"/>
                </a:ext>
              </a:extLst>
            </p:cNvPr>
            <p:cNvSpPr/>
            <p:nvPr/>
          </p:nvSpPr>
          <p:spPr>
            <a:xfrm>
              <a:off x="6015389" y="906217"/>
              <a:ext cx="323024" cy="233169"/>
            </a:xfrm>
            <a:prstGeom prst="rightArrow">
              <a:avLst/>
            </a:prstGeom>
            <a:solidFill>
              <a:srgbClr val="412425">
                <a:lumMod val="90000"/>
                <a:lumOff val="10000"/>
              </a:srgbClr>
            </a:solidFill>
            <a:ln w="15875" cap="rnd" cmpd="sng" algn="ctr">
              <a:solidFill>
                <a:srgbClr val="BC29E7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4F76A9A4-4CDC-264A-B57A-34833272309F}"/>
                </a:ext>
              </a:extLst>
            </p:cNvPr>
            <p:cNvSpPr txBox="1"/>
            <p:nvPr/>
          </p:nvSpPr>
          <p:spPr>
            <a:xfrm>
              <a:off x="6491179" y="1731469"/>
              <a:ext cx="17716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Image embeddings</a:t>
              </a:r>
            </a:p>
          </p:txBody>
        </p: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4455F475-E559-8349-AE74-21F2149AA271}"/>
                </a:ext>
              </a:extLst>
            </p:cNvPr>
            <p:cNvGrpSpPr/>
            <p:nvPr/>
          </p:nvGrpSpPr>
          <p:grpSpPr>
            <a:xfrm>
              <a:off x="6425502" y="312431"/>
              <a:ext cx="1711135" cy="1415538"/>
              <a:chOff x="7574504" y="2951837"/>
              <a:chExt cx="1711135" cy="1415538"/>
            </a:xfrm>
          </p:grpSpPr>
          <p:pic>
            <p:nvPicPr>
              <p:cNvPr id="233" name="Picture 232">
                <a:extLst>
                  <a:ext uri="{FF2B5EF4-FFF2-40B4-BE49-F238E27FC236}">
                    <a16:creationId xmlns:a16="http://schemas.microsoft.com/office/drawing/2014/main" id="{6CD4D454-A1CE-074A-940E-60B8D4C95B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96468" y="3068106"/>
                <a:ext cx="1475317" cy="1180232"/>
              </a:xfrm>
              <a:prstGeom prst="rect">
                <a:avLst/>
              </a:prstGeom>
            </p:spPr>
          </p:pic>
          <p:sp>
            <p:nvSpPr>
              <p:cNvPr id="234" name="Rounded Rectangle 233">
                <a:extLst>
                  <a:ext uri="{FF2B5EF4-FFF2-40B4-BE49-F238E27FC236}">
                    <a16:creationId xmlns:a16="http://schemas.microsoft.com/office/drawing/2014/main" id="{4735ADBD-A0E3-4148-8BE3-7A5F5167567A}"/>
                  </a:ext>
                </a:extLst>
              </p:cNvPr>
              <p:cNvSpPr/>
              <p:nvPr/>
            </p:nvSpPr>
            <p:spPr>
              <a:xfrm>
                <a:off x="7574504" y="2951837"/>
                <a:ext cx="1711135" cy="1415538"/>
              </a:xfrm>
              <a:prstGeom prst="roundRect">
                <a:avLst/>
              </a:prstGeom>
              <a:noFill/>
              <a:ln w="15875" cap="rnd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sto MT" panose="02040603050505030304"/>
                  <a:ea typeface="+mn-ea"/>
                  <a:cs typeface="+mn-cs"/>
                </a:endParaRPr>
              </a:p>
            </p:txBody>
          </p:sp>
        </p:grpSp>
        <p:sp>
          <p:nvSpPr>
            <p:cNvPr id="229" name="Rounded Rectangle 228">
              <a:extLst>
                <a:ext uri="{FF2B5EF4-FFF2-40B4-BE49-F238E27FC236}">
                  <a16:creationId xmlns:a16="http://schemas.microsoft.com/office/drawing/2014/main" id="{C7C9922B-750A-C542-B284-922A0EEB5AB7}"/>
                </a:ext>
              </a:extLst>
            </p:cNvPr>
            <p:cNvSpPr/>
            <p:nvPr/>
          </p:nvSpPr>
          <p:spPr>
            <a:xfrm>
              <a:off x="4866362" y="783391"/>
              <a:ext cx="1096570" cy="456672"/>
            </a:xfrm>
            <a:prstGeom prst="roundRect">
              <a:avLst/>
            </a:prstGeom>
            <a:noFill/>
            <a:ln w="15875" cap="rnd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endParaRP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812FA431-92D2-564E-8165-C8B988606399}"/>
                </a:ext>
              </a:extLst>
            </p:cNvPr>
            <p:cNvSpPr txBox="1"/>
            <p:nvPr/>
          </p:nvSpPr>
          <p:spPr>
            <a:xfrm>
              <a:off x="4871743" y="877588"/>
              <a:ext cx="10947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VGG16 net</a:t>
              </a:r>
            </a:p>
          </p:txBody>
        </p:sp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id="{ED1E68E2-2631-7C44-97E2-DAC5C2F148B5}"/>
                </a:ext>
              </a:extLst>
            </p:cNvPr>
            <p:cNvSpPr txBox="1"/>
            <p:nvPr/>
          </p:nvSpPr>
          <p:spPr>
            <a:xfrm>
              <a:off x="5398286" y="1322820"/>
              <a:ext cx="9841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Feature extraction</a:t>
              </a:r>
            </a:p>
          </p:txBody>
        </p:sp>
        <p:cxnSp>
          <p:nvCxnSpPr>
            <p:cNvPr id="232" name="Elbow Connector 231">
              <a:extLst>
                <a:ext uri="{FF2B5EF4-FFF2-40B4-BE49-F238E27FC236}">
                  <a16:creationId xmlns:a16="http://schemas.microsoft.com/office/drawing/2014/main" id="{25047856-EBC7-8145-80E7-8EDF8D9EE037}"/>
                </a:ext>
              </a:extLst>
            </p:cNvPr>
            <p:cNvCxnSpPr>
              <a:cxnSpLocks/>
              <a:endCxn id="217" idx="2"/>
            </p:cNvCxnSpPr>
            <p:nvPr/>
          </p:nvCxnSpPr>
          <p:spPr>
            <a:xfrm flipV="1">
              <a:off x="8255792" y="1153702"/>
              <a:ext cx="1415898" cy="1112414"/>
            </a:xfrm>
            <a:prstGeom prst="bentConnector2">
              <a:avLst/>
            </a:prstGeom>
            <a:noFill/>
            <a:ln w="76200" cap="rnd" cmpd="sng" algn="ctr">
              <a:solidFill>
                <a:srgbClr val="D517B0">
                  <a:lumMod val="50000"/>
                </a:srgbClr>
              </a:solidFill>
              <a:prstDash val="solid"/>
              <a:tailEnd type="triangle"/>
            </a:ln>
            <a:effectLst>
              <a:outerShdw blurRad="63500" dist="25400" dir="5400000" rotWithShape="0">
                <a:srgbClr val="000000">
                  <a:alpha val="60000"/>
                </a:srgbClr>
              </a:outerShdw>
            </a:effectLst>
          </p:spPr>
        </p:cxnSp>
      </p:grpSp>
      <p:pic>
        <p:nvPicPr>
          <p:cNvPr id="257" name="Picture 256">
            <a:extLst>
              <a:ext uri="{FF2B5EF4-FFF2-40B4-BE49-F238E27FC236}">
                <a16:creationId xmlns:a16="http://schemas.microsoft.com/office/drawing/2014/main" id="{7B3E1A8D-5677-1A46-8C2E-F4E2617AC0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818" y="848174"/>
            <a:ext cx="3502254" cy="5854700"/>
          </a:xfrm>
          <a:prstGeom prst="rect">
            <a:avLst/>
          </a:prstGeom>
        </p:spPr>
      </p:pic>
      <p:grpSp>
        <p:nvGrpSpPr>
          <p:cNvPr id="258" name="Group 257">
            <a:extLst>
              <a:ext uri="{FF2B5EF4-FFF2-40B4-BE49-F238E27FC236}">
                <a16:creationId xmlns:a16="http://schemas.microsoft.com/office/drawing/2014/main" id="{6D88E10E-3C7B-214A-B5C3-81172194EE07}"/>
              </a:ext>
            </a:extLst>
          </p:cNvPr>
          <p:cNvGrpSpPr/>
          <p:nvPr/>
        </p:nvGrpSpPr>
        <p:grpSpPr>
          <a:xfrm>
            <a:off x="9824007" y="3984510"/>
            <a:ext cx="2030477" cy="1800000"/>
            <a:chOff x="8568786" y="4895366"/>
            <a:chExt cx="2224905" cy="1800000"/>
          </a:xfrm>
        </p:grpSpPr>
        <p:pic>
          <p:nvPicPr>
            <p:cNvPr id="259" name="Picture 258">
              <a:extLst>
                <a:ext uri="{FF2B5EF4-FFF2-40B4-BE49-F238E27FC236}">
                  <a16:creationId xmlns:a16="http://schemas.microsoft.com/office/drawing/2014/main" id="{DCF956E2-0E03-9340-949E-98B756035616}"/>
                </a:ext>
              </a:extLst>
            </p:cNvPr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568786" y="4895366"/>
              <a:ext cx="2160000" cy="1800000"/>
            </a:xfrm>
            <a:prstGeom prst="rect">
              <a:avLst/>
            </a:prstGeom>
          </p:spPr>
        </p:pic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7309020D-FBF4-1142-AEBF-459CD159855D}"/>
                </a:ext>
              </a:extLst>
            </p:cNvPr>
            <p:cNvPicPr>
              <a:picLocks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455560" y="5296594"/>
              <a:ext cx="1338131" cy="1364373"/>
            </a:xfrm>
            <a:prstGeom prst="rect">
              <a:avLst/>
            </a:prstGeom>
          </p:spPr>
        </p:pic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B270E2D4-2342-654D-B518-75AEA8024FF3}"/>
              </a:ext>
            </a:extLst>
          </p:cNvPr>
          <p:cNvGrpSpPr/>
          <p:nvPr/>
        </p:nvGrpSpPr>
        <p:grpSpPr>
          <a:xfrm>
            <a:off x="7555895" y="4018789"/>
            <a:ext cx="2030477" cy="1800000"/>
            <a:chOff x="7561166" y="3095366"/>
            <a:chExt cx="2160000" cy="1800000"/>
          </a:xfrm>
        </p:grpSpPr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7AD61E1C-3C71-8948-A1A1-2B0CB3F8499A}"/>
                </a:ext>
              </a:extLst>
            </p:cNvPr>
            <p:cNvPicPr>
              <a:picLocks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561166" y="3095366"/>
              <a:ext cx="2160000" cy="1800000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57641BA5-24E2-514E-A7BB-4382C3FBAC01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26189" y="3530993"/>
              <a:ext cx="1294977" cy="1259033"/>
            </a:xfrm>
            <a:prstGeom prst="rect">
              <a:avLst/>
            </a:prstGeom>
          </p:spPr>
        </p:pic>
      </p:grpSp>
      <p:sp>
        <p:nvSpPr>
          <p:cNvPr id="264" name="TextBox 263">
            <a:extLst>
              <a:ext uri="{FF2B5EF4-FFF2-40B4-BE49-F238E27FC236}">
                <a16:creationId xmlns:a16="http://schemas.microsoft.com/office/drawing/2014/main" id="{726FED06-64F3-9F4F-8341-C03F21F422E2}"/>
              </a:ext>
            </a:extLst>
          </p:cNvPr>
          <p:cNvSpPr txBox="1"/>
          <p:nvPr/>
        </p:nvSpPr>
        <p:spPr>
          <a:xfrm>
            <a:off x="4664318" y="3690931"/>
            <a:ext cx="12488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sto MT" panose="02040603050505030304"/>
                <a:ea typeface="+mn-ea"/>
                <a:cs typeface="+mn-cs"/>
              </a:rPr>
              <a:t>Test Images</a:t>
            </a:r>
          </a:p>
        </p:txBody>
      </p:sp>
      <p:pic>
        <p:nvPicPr>
          <p:cNvPr id="267" name="Picture 266">
            <a:extLst>
              <a:ext uri="{FF2B5EF4-FFF2-40B4-BE49-F238E27FC236}">
                <a16:creationId xmlns:a16="http://schemas.microsoft.com/office/drawing/2014/main" id="{5103AC82-8D30-3644-B290-2D2421FA3672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4802226" y="3984510"/>
            <a:ext cx="2016000" cy="1800000"/>
          </a:xfrm>
          <a:prstGeom prst="rect">
            <a:avLst/>
          </a:prstGeom>
        </p:spPr>
      </p:pic>
      <p:sp>
        <p:nvSpPr>
          <p:cNvPr id="269" name="Rectangle 268">
            <a:extLst>
              <a:ext uri="{FF2B5EF4-FFF2-40B4-BE49-F238E27FC236}">
                <a16:creationId xmlns:a16="http://schemas.microsoft.com/office/drawing/2014/main" id="{1374527A-E53F-E145-A014-D3A529DAF1F5}"/>
              </a:ext>
            </a:extLst>
          </p:cNvPr>
          <p:cNvSpPr/>
          <p:nvPr/>
        </p:nvSpPr>
        <p:spPr>
          <a:xfrm>
            <a:off x="-112239" y="-108014"/>
            <a:ext cx="439691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rgbClr val="FFFFFF"/>
                </a:solidFill>
                <a:latin typeface="Britannic Bold" panose="020B0903060703020204" pitchFamily="34" charset="77"/>
              </a:rPr>
              <a:t>Simple Zero–Shot Learning Using </a:t>
            </a:r>
            <a:r>
              <a:rPr lang="en-US" sz="2800" dirty="0" err="1">
                <a:solidFill>
                  <a:srgbClr val="FFFFFF"/>
                </a:solidFill>
                <a:latin typeface="Britannic Bold" panose="020B0903060703020204" pitchFamily="34" charset="77"/>
              </a:rPr>
              <a:t>PyTorch</a:t>
            </a:r>
            <a:endParaRPr lang="en-US" sz="2800" dirty="0">
              <a:latin typeface="Britannic Bold" panose="020B0903060703020204" pitchFamily="34" charset="77"/>
            </a:endParaRP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CA7A87E3-9117-4942-9DDF-132282BDBF95}"/>
              </a:ext>
            </a:extLst>
          </p:cNvPr>
          <p:cNvSpPr txBox="1"/>
          <p:nvPr/>
        </p:nvSpPr>
        <p:spPr>
          <a:xfrm>
            <a:off x="4601454" y="5901207"/>
            <a:ext cx="792305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References: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b="1" dirty="0" err="1">
                <a:solidFill>
                  <a:schemeClr val="bg1"/>
                </a:solidFill>
              </a:rPr>
              <a:t>Simonyan</a:t>
            </a:r>
            <a:r>
              <a:rPr lang="en-US" sz="800" b="1" dirty="0">
                <a:solidFill>
                  <a:schemeClr val="bg1"/>
                </a:solidFill>
              </a:rPr>
              <a:t>, Karen, and Andrew Zisserman. "Very deep convolutional networks for large-scale image recognition." </a:t>
            </a:r>
            <a:r>
              <a:rPr lang="en-US" sz="800" b="1" dirty="0" err="1">
                <a:solidFill>
                  <a:schemeClr val="bg1"/>
                </a:solidFill>
              </a:rPr>
              <a:t>arXiv</a:t>
            </a:r>
            <a:r>
              <a:rPr lang="en-US" sz="800" b="1" dirty="0">
                <a:solidFill>
                  <a:schemeClr val="bg1"/>
                </a:solidFill>
              </a:rPr>
              <a:t> preprint arXiv:1409.1556 (2014).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b="1" dirty="0" err="1">
                <a:solidFill>
                  <a:schemeClr val="bg1"/>
                </a:solidFill>
              </a:rPr>
              <a:t>Mikolov</a:t>
            </a:r>
            <a:r>
              <a:rPr lang="en-US" sz="800" b="1" dirty="0">
                <a:solidFill>
                  <a:schemeClr val="bg1"/>
                </a:solidFill>
              </a:rPr>
              <a:t>, Tomas, et al. "Distributed representations of words and phrases and their compositionality." Advances in neural information processing systems. 2013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b="1" dirty="0">
                <a:solidFill>
                  <a:schemeClr val="bg1"/>
                </a:solidFill>
              </a:rPr>
              <a:t>https://medium.com/@cetinsamet/zero-shot-learning-53080995d45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b="1" dirty="0">
                <a:solidFill>
                  <a:schemeClr val="bg1"/>
                </a:solidFill>
              </a:rPr>
              <a:t>Xian, </a:t>
            </a:r>
            <a:r>
              <a:rPr lang="en-US" sz="800" b="1" dirty="0" err="1">
                <a:solidFill>
                  <a:schemeClr val="bg1"/>
                </a:solidFill>
              </a:rPr>
              <a:t>Yongqin</a:t>
            </a:r>
            <a:r>
              <a:rPr lang="en-US" sz="800" b="1" dirty="0">
                <a:solidFill>
                  <a:schemeClr val="bg1"/>
                </a:solidFill>
              </a:rPr>
              <a:t>, et al. "Zero-shot learning-a comprehensive evaluation of the good, the bad and the ugly." IEEE transactions on pattern analysis and machine intelligence (2018).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800" b="1" dirty="0">
                <a:solidFill>
                  <a:schemeClr val="bg1"/>
                </a:solidFill>
              </a:rPr>
              <a:t>Visually Aligned Word Embeddings for Improving Zero-shot Learning </a:t>
            </a:r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763829A4-341B-2E43-AB72-81577526E644}"/>
              </a:ext>
            </a:extLst>
          </p:cNvPr>
          <p:cNvSpPr/>
          <p:nvPr/>
        </p:nvSpPr>
        <p:spPr>
          <a:xfrm>
            <a:off x="4677095" y="3704786"/>
            <a:ext cx="7177389" cy="212785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2" name="Picture 271">
            <a:extLst>
              <a:ext uri="{FF2B5EF4-FFF2-40B4-BE49-F238E27FC236}">
                <a16:creationId xmlns:a16="http://schemas.microsoft.com/office/drawing/2014/main" id="{AF10965E-3728-BF40-B4DD-2E178BE46D9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717577" y="4498473"/>
            <a:ext cx="1739900" cy="122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673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RightStep">
      <a:dk1>
        <a:srgbClr val="000000"/>
      </a:dk1>
      <a:lt1>
        <a:srgbClr val="FFFFFF"/>
      </a:lt1>
      <a:dk2>
        <a:srgbClr val="412425"/>
      </a:dk2>
      <a:lt2>
        <a:srgbClr val="E3E8E2"/>
      </a:lt2>
      <a:accent1>
        <a:srgbClr val="BC29E7"/>
      </a:accent1>
      <a:accent2>
        <a:srgbClr val="D517B0"/>
      </a:accent2>
      <a:accent3>
        <a:srgbClr val="E72973"/>
      </a:accent3>
      <a:accent4>
        <a:srgbClr val="D51C17"/>
      </a:accent4>
      <a:accent5>
        <a:srgbClr val="E77D29"/>
      </a:accent5>
      <a:accent6>
        <a:srgbClr val="BAA314"/>
      </a:accent6>
      <a:hlink>
        <a:srgbClr val="398CAB"/>
      </a:hlink>
      <a:folHlink>
        <a:srgbClr val="7F7F7F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{039465EA-B5F0-9D49-A9B2-D092D62F8B81}tf16401369</Template>
  <TotalTime>1399</TotalTime>
  <Words>251</Words>
  <Application>Microsoft Macintosh PowerPoint</Application>
  <PresentationFormat>Widescreen</PresentationFormat>
  <Paragraphs>103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Britannic Bold</vt:lpstr>
      <vt:lpstr>Calibri</vt:lpstr>
      <vt:lpstr>Calisto MT</vt:lpstr>
      <vt:lpstr>Wingdings 2</vt:lpstr>
      <vt:lpstr>SlateVTI</vt:lpstr>
      <vt:lpstr>Zero shot learning</vt:lpstr>
      <vt:lpstr>Zero shot learning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 shot  learning</dc:title>
  <dc:creator>Akankshya Kar</dc:creator>
  <cp:lastModifiedBy>Akankshya Kar</cp:lastModifiedBy>
  <cp:revision>45</cp:revision>
  <dcterms:created xsi:type="dcterms:W3CDTF">2019-12-02T22:55:12Z</dcterms:created>
  <dcterms:modified xsi:type="dcterms:W3CDTF">2019-12-05T04:36:59Z</dcterms:modified>
</cp:coreProperties>
</file>